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3"/>
    <p:sldMasterId id="2147483680" r:id="rId4"/>
    <p:sldMasterId id="2147483681" r:id="rId5"/>
    <p:sldMasterId id="2147483682" r:id="rId6"/>
    <p:sldMasterId id="2147483683" r:id="rId7"/>
    <p:sldMasterId id="214748368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Lst>
  <p:sldSz cy="6858000" cx="9144000"/>
  <p:notesSz cx="6858000" cy="9144000"/>
  <p:embeddedFontLst>
    <p:embeddedFont>
      <p:font typeface="Open Sans SemiBold"/>
      <p:regular r:id="rId98"/>
      <p:bold r:id="rId99"/>
      <p:italic r:id="rId100"/>
      <p:boldItalic r:id="rId101"/>
    </p:embeddedFont>
    <p:embeddedFont>
      <p:font typeface="Open Sans ExtraBold"/>
      <p:bold r:id="rId102"/>
      <p:boldItalic r:id="rId103"/>
    </p:embeddedFont>
    <p:embeddedFont>
      <p:font typeface="Helvetica Neue Light"/>
      <p:regular r:id="rId104"/>
      <p:bold r:id="rId105"/>
      <p:italic r:id="rId106"/>
      <p:boldItalic r:id="rId107"/>
    </p:embeddedFont>
    <p:embeddedFont>
      <p:font typeface="Open Sans Light"/>
      <p:regular r:id="rId108"/>
      <p:bold r:id="rId109"/>
      <p:italic r:id="rId110"/>
      <p:boldItalic r:id="rId111"/>
    </p:embeddedFont>
    <p:embeddedFont>
      <p:font typeface="Open Sans"/>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font" Target="fonts/HelveticaNeueLight-boldItalic.fntdata"/><Relationship Id="rId106" Type="http://schemas.openxmlformats.org/officeDocument/2006/relationships/font" Target="fonts/HelveticaNeueLight-italic.fntdata"/><Relationship Id="rId105" Type="http://schemas.openxmlformats.org/officeDocument/2006/relationships/font" Target="fonts/HelveticaNeueLight-bold.fntdata"/><Relationship Id="rId104" Type="http://schemas.openxmlformats.org/officeDocument/2006/relationships/font" Target="fonts/HelveticaNeueLight-regular.fntdata"/><Relationship Id="rId109" Type="http://schemas.openxmlformats.org/officeDocument/2006/relationships/font" Target="fonts/OpenSansLight-bold.fntdata"/><Relationship Id="rId108" Type="http://schemas.openxmlformats.org/officeDocument/2006/relationships/font" Target="fonts/OpenSansLight-regular.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OpenSansExtraBold-boldItalic.fntdata"/><Relationship Id="rId102" Type="http://schemas.openxmlformats.org/officeDocument/2006/relationships/font" Target="fonts/OpenSansExtraBold-bold.fntdata"/><Relationship Id="rId101" Type="http://schemas.openxmlformats.org/officeDocument/2006/relationships/font" Target="fonts/OpenSansSemiBold-boldItalic.fntdata"/><Relationship Id="rId100" Type="http://schemas.openxmlformats.org/officeDocument/2006/relationships/font" Target="fonts/OpenSansSemi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font" Target="fonts/OpenSansSemiBold-bold.fntdata"/><Relationship Id="rId10" Type="http://schemas.openxmlformats.org/officeDocument/2006/relationships/slide" Target="slides/slide1.xml"/><Relationship Id="rId98" Type="http://schemas.openxmlformats.org/officeDocument/2006/relationships/font" Target="fonts/OpenSansSemiBold-regular.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5" Type="http://schemas.openxmlformats.org/officeDocument/2006/relationships/font" Target="fonts/OpenSans-boldItalic.fntdata"/><Relationship Id="rId15" Type="http://schemas.openxmlformats.org/officeDocument/2006/relationships/slide" Target="slides/slide6.xml"/><Relationship Id="rId110" Type="http://schemas.openxmlformats.org/officeDocument/2006/relationships/font" Target="fonts/OpenSansLight-italic.fntdata"/><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font" Target="fonts/OpenSans-italic.fntdata"/><Relationship Id="rId18" Type="http://schemas.openxmlformats.org/officeDocument/2006/relationships/slide" Target="slides/slide9.xml"/><Relationship Id="rId113" Type="http://schemas.openxmlformats.org/officeDocument/2006/relationships/font" Target="fonts/OpenSans-bold.fntdata"/><Relationship Id="rId112" Type="http://schemas.openxmlformats.org/officeDocument/2006/relationships/font" Target="fonts/OpenSans-regular.fntdata"/><Relationship Id="rId111" Type="http://schemas.openxmlformats.org/officeDocument/2006/relationships/font" Target="fonts/OpenSansLight-boldItalic.fnt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7daff872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7daff87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fe835b7a6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fe835b7a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00afaf76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00afaf7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is a Version Control System. It’s a tool to solve the problem of collaborating with multiple people. It works well if you’re collaborating on one file or a million files. Scalability!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fe835b7a6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fe835b7a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fe835b7a6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fe835b7a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0a6938430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0a693843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0a6938430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0a693843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fe835b7a6_0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fe835b7a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fe835b7a6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fe835b7a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fe835b7a6_0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fe835b7a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fe835b7a6_0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fe835b7a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1e145680d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e145680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5954e99f6_0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5954e99f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25f61a0a3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25f61a0a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00afaf766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00afaf76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0f3bae19d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0f3bae19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35e30ba92_0_4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35e30ba92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fe835b7a6_0_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fe835b7a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fe835b7a6_0_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fe835b7a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fe835b7a6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fe835b7a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fe835b7a6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fe835b7a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fe835b7a6_0_1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fe835b7a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17583a029_0_0:notes"/>
          <p:cNvSpPr/>
          <p:nvPr>
            <p:ph idx="2" type="sldImg"/>
          </p:nvPr>
        </p:nvSpPr>
        <p:spPr>
          <a:xfrm>
            <a:off x="1143308"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17583a0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fe835b7a6_0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fe835b7a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fe835b7a6_0_1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fe835b7a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4fe835b7a6_0_1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fe835b7a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4fe835b7a6_0_1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4fe835b7a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49faa7c61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49faa7c6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4aefd70b9_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4aefd70b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gif, there is no text being replaced, so there’s no “original”.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ask for a volunteer to come up and help resolve conflicts. This might also be a good time to take break so you can resolve all the conflicts.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4fe835b7a6_0_2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fe835b7a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0a6938430_0_1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0a693843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25f61a0a3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25f61a0a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4ff34eedb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4ff34eed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1e145680d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145680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4ff34eedb5_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ff34eedb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4ff34eedb5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4ff34eedb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4ff34eedb5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4ff34eed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50a6938430_0_2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0a693843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4ff34eedb5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4ff34eedb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4fe835b7a6_0_2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4fe835b7a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08309319c_0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08309319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08309319c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08309319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508309319c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08309319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508309319c_0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508309319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25f61a0a3_0_2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25f61a0a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50a6938430_0_1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50a693843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combines some commands to make things less confusing.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50a6938430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0a693843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combines some commands to make things less confusing.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50f3bae19d_0_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50f3bae19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combines some commands to make things less confusing.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55954e99f6_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55954e99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549faa7c61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549faa7c6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phases of git can be thought of as a typical desk setup. You move from writing without version control, to making a bundle of changes and then permanently storing those changes in a repository.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5954e99f6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5954e99f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549faa7c61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549faa7c6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commands, git add and git commit are how changes moves between stages.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50a6938430_0_2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50a693843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508309319c_0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508309319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50f3bae19d_0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50f3bae19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fe835b7a6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fe835b7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08309319c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08309319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508309319c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508309319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08309319c_0_1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08309319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508309319c_0_1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508309319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508309319c_0_1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508309319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508309319c_0_1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508309319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508309319c_0_1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508309319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508309319c_0_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08309319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508309319c_0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08309319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508309319c_0_1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508309319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35e30ba92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35e30ba9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508309319c_0_1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508309319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508309319c_0_1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508309319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08309319c_0_2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08309319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508309319c_0_2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508309319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508309319c_0_2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508309319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508309319c_0_2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508309319c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use the suggested URL, you can skip the next slide.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508309319c_0_2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508309319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508309319c_0_2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508309319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508309319c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508309319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508309319c_0_2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08309319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1d7ca230bb_2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d7ca230b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508309319c_0_2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508309319c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508309319c_0_2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508309319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425f61a0a3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425f61a0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425f61a0a3_0_2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425f61a0a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425f61a0a3_0_3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425f61a0a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425f61a0a3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425f61a0a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4365f2b52f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4365f2b52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try these problems on their own.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47daff8720_0_3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47daff872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50f3bae19d_0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50f3bae19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0a6938430_0_2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0a693843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13.pn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1.png"/><Relationship Id="rId3"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Google Shape;7;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 name="Google Shape;8;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 name="Google Shape;9;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 name="Google Shape;10;p2"/>
          <p:cNvSpPr txBox="1"/>
          <p:nvPr/>
        </p:nvSpPr>
        <p:spPr>
          <a:xfrm>
            <a:off x="4139850" y="91900"/>
            <a:ext cx="49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sp>
        <p:nvSpPr>
          <p:cNvPr id="11" name="Google Shape;11;p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2" name="Google Shape;12;p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13" name="Google Shape;13;p2"/>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74" name="Shape 74"/>
        <p:cNvGrpSpPr/>
        <p:nvPr/>
      </p:nvGrpSpPr>
      <p:grpSpPr>
        <a:xfrm>
          <a:off x="0" y="0"/>
          <a:ext cx="0" cy="0"/>
          <a:chOff x="0" y="0"/>
          <a:chExt cx="0" cy="0"/>
        </a:xfrm>
      </p:grpSpPr>
      <p:sp>
        <p:nvSpPr>
          <p:cNvPr id="75" name="Google Shape;75;p1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8" name="Shape 78"/>
        <p:cNvGrpSpPr/>
        <p:nvPr/>
      </p:nvGrpSpPr>
      <p:grpSpPr>
        <a:xfrm>
          <a:off x="0" y="0"/>
          <a:ext cx="0" cy="0"/>
          <a:chOff x="0" y="0"/>
          <a:chExt cx="0" cy="0"/>
        </a:xfrm>
      </p:grpSpPr>
      <p:sp>
        <p:nvSpPr>
          <p:cNvPr id="79" name="Google Shape;79;p14"/>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1" name="Google Shape;81;p1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82" name="Google Shape;82;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3" name="Google Shape;83;p14"/>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84" name="Google Shape;84;p14"/>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85" name="Google Shape;85;p1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86" name="Shape 86"/>
        <p:cNvGrpSpPr/>
        <p:nvPr/>
      </p:nvGrpSpPr>
      <p:grpSpPr>
        <a:xfrm>
          <a:off x="0" y="0"/>
          <a:ext cx="0" cy="0"/>
          <a:chOff x="0" y="0"/>
          <a:chExt cx="0" cy="0"/>
        </a:xfrm>
      </p:grpSpPr>
      <p:sp>
        <p:nvSpPr>
          <p:cNvPr id="87" name="Google Shape;87;p15"/>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9" name="Google Shape;89;p1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90" name="Google Shape;90;p15"/>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5"/>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92" name="Google Shape;92;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3" name="Google Shape;93;p15"/>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94" name="Google Shape;94;p15"/>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95" name="Google Shape;95;p15"/>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96" name="Shape 96"/>
        <p:cNvGrpSpPr/>
        <p:nvPr/>
      </p:nvGrpSpPr>
      <p:grpSpPr>
        <a:xfrm>
          <a:off x="0" y="0"/>
          <a:ext cx="0" cy="0"/>
          <a:chOff x="0" y="0"/>
          <a:chExt cx="0" cy="0"/>
        </a:xfrm>
      </p:grpSpPr>
      <p:sp>
        <p:nvSpPr>
          <p:cNvPr id="97" name="Google Shape;97;p16"/>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9" name="Google Shape;99;p1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00" name="Google Shape;100;p16"/>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pestañale of Contents</a:t>
            </a:r>
            <a:endParaRPr b="1" sz="5200">
              <a:latin typeface="Open Sans"/>
              <a:ea typeface="Open Sans"/>
              <a:cs typeface="Open Sans"/>
              <a:sym typeface="Open Sans"/>
            </a:endParaRPr>
          </a:p>
        </p:txBody>
      </p:sp>
      <p:sp>
        <p:nvSpPr>
          <p:cNvPr id="101" name="Google Shape;101;p16"/>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Dapestañaases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02" name="Google Shape;102;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3" name="Google Shape;103;p16"/>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04" name="Google Shape;104;p16"/>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05" name="Google Shape;105;p16"/>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06" name="Shape 106"/>
        <p:cNvGrpSpPr/>
        <p:nvPr/>
      </p:nvGrpSpPr>
      <p:grpSpPr>
        <a:xfrm>
          <a:off x="0" y="0"/>
          <a:ext cx="0" cy="0"/>
          <a:chOff x="0" y="0"/>
          <a:chExt cx="0" cy="0"/>
        </a:xfrm>
      </p:grpSpPr>
      <p:pic>
        <p:nvPicPr>
          <p:cNvPr id="107" name="Google Shape;107;p17"/>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108" name="Google Shape;108;p17"/>
          <p:cNvSpPr/>
          <p:nvPr/>
        </p:nvSpPr>
        <p:spPr>
          <a:xfrm>
            <a:off x="-30000" y="-38100"/>
            <a:ext cx="9204000" cy="6934200"/>
          </a:xfrm>
          <a:prstGeom prst="rect">
            <a:avLst/>
          </a:prstGeom>
          <a:solidFill>
            <a:srgbClr val="353535">
              <a:alpha val="53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solidFill>
                  <a:srgbClr val="EAEAEA"/>
                </a:solidFill>
                <a:latin typeface="Open Sans"/>
                <a:ea typeface="Open Sans"/>
                <a:cs typeface="Open Sans"/>
                <a:sym typeface="Open Sans"/>
              </a:rPr>
              <a:t>Building Scalable Apps </a:t>
            </a:r>
            <a:endParaRPr b="1" sz="53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5300">
                <a:solidFill>
                  <a:srgbClr val="EAEAEA"/>
                </a:solidFill>
                <a:latin typeface="Open Sans"/>
                <a:ea typeface="Open Sans"/>
                <a:cs typeface="Open Sans"/>
                <a:sym typeface="Open Sans"/>
              </a:rPr>
              <a:t>with CockroachDB</a:t>
            </a:r>
            <a:endParaRPr b="1" sz="5300">
              <a:solidFill>
                <a:srgbClr val="EAEAEA"/>
              </a:solidFill>
              <a:latin typeface="Open Sans"/>
              <a:ea typeface="Open Sans"/>
              <a:cs typeface="Open Sans"/>
              <a:sym typeface="Open Sans"/>
            </a:endParaRPr>
          </a:p>
        </p:txBody>
      </p:sp>
      <p:sp>
        <p:nvSpPr>
          <p:cNvPr id="110" name="Google Shape;110;p17"/>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11" name="Google Shape;111;p17"/>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112" name="Google Shape;112;p17"/>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113" name="Google Shape;113;p1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14" name="Google Shape;114;p1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15" name="Shape 115"/>
        <p:cNvGrpSpPr/>
        <p:nvPr/>
      </p:nvGrpSpPr>
      <p:grpSpPr>
        <a:xfrm>
          <a:off x="0" y="0"/>
          <a:ext cx="0" cy="0"/>
          <a:chOff x="0" y="0"/>
          <a:chExt cx="0" cy="0"/>
        </a:xfrm>
      </p:grpSpPr>
      <p:sp>
        <p:nvSpPr>
          <p:cNvPr id="116" name="Google Shape;116;p18"/>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9" name="Shape 119"/>
        <p:cNvGrpSpPr/>
        <p:nvPr/>
      </p:nvGrpSpPr>
      <p:grpSpPr>
        <a:xfrm>
          <a:off x="0" y="0"/>
          <a:ext cx="0" cy="0"/>
          <a:chOff x="0" y="0"/>
          <a:chExt cx="0" cy="0"/>
        </a:xfrm>
      </p:grpSpPr>
      <p:sp>
        <p:nvSpPr>
          <p:cNvPr id="120" name="Google Shape;120;p2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21" name="Google Shape;121;p2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22" name="Google Shape;122;p2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23" name="Google Shape;123;p20"/>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24" name="Google Shape;124;p20"/>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25" name="Google Shape;125;p20"/>
          <p:cNvSpPr txBox="1"/>
          <p:nvPr/>
        </p:nvSpPr>
        <p:spPr>
          <a:xfrm>
            <a:off x="4258775" y="91900"/>
            <a:ext cx="4832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How To Collaborate on Code Projects with GitHub</a:t>
            </a:r>
            <a:endParaRPr b="1">
              <a:solidFill>
                <a:srgbClr val="EAEAEA"/>
              </a:solidFill>
              <a:latin typeface="Open Sans"/>
              <a:ea typeface="Open Sans"/>
              <a:cs typeface="Open Sans"/>
              <a:sym typeface="Open Sans"/>
            </a:endParaRPr>
          </a:p>
        </p:txBody>
      </p:sp>
      <p:pic>
        <p:nvPicPr>
          <p:cNvPr id="126" name="Google Shape;126;p20"/>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1"/>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21"/>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cxnSp>
        <p:nvCxnSpPr>
          <p:cNvPr id="131" name="Google Shape;131;p2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32" name="Google Shape;132;p2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33" name="Google Shape;133;p21"/>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34" name="Google Shape;134;p21"/>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35" name="Google Shape;135;p21"/>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136" name="Google Shape;136;p21"/>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37" name="Shape 137"/>
        <p:cNvGrpSpPr/>
        <p:nvPr/>
      </p:nvGrpSpPr>
      <p:grpSpPr>
        <a:xfrm>
          <a:off x="0" y="0"/>
          <a:ext cx="0" cy="0"/>
          <a:chOff x="0" y="0"/>
          <a:chExt cx="0" cy="0"/>
        </a:xfrm>
      </p:grpSpPr>
      <p:sp>
        <p:nvSpPr>
          <p:cNvPr id="138" name="Google Shape;138;p2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22"/>
          <p:cNvSpPr txBox="1"/>
          <p:nvPr/>
        </p:nvSpPr>
        <p:spPr>
          <a:xfrm>
            <a:off x="860100" y="11206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40" name="Google Shape;140;p22"/>
          <p:cNvSpPr txBox="1"/>
          <p:nvPr/>
        </p:nvSpPr>
        <p:spPr>
          <a:xfrm>
            <a:off x="1955550" y="2277550"/>
            <a:ext cx="5607900" cy="394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Quorum</a:t>
            </a:r>
            <a:r>
              <a:rPr baseline="30000" lang="en" sz="24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baseline="30000"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141" name="Google Shape;141;p2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42" name="Google Shape;142;p2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43" name="Google Shape;143;p22"/>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44" name="Google Shape;144;p22"/>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45" name="Google Shape;145;p22"/>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146" name="Google Shape;146;p22"/>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47" name="Shape 147"/>
        <p:cNvGrpSpPr/>
        <p:nvPr/>
      </p:nvGrpSpPr>
      <p:grpSpPr>
        <a:xfrm>
          <a:off x="0" y="0"/>
          <a:ext cx="0" cy="0"/>
          <a:chOff x="0" y="0"/>
          <a:chExt cx="0" cy="0"/>
        </a:xfrm>
      </p:grpSpPr>
      <p:pic>
        <p:nvPicPr>
          <p:cNvPr id="148" name="Google Shape;148;p23"/>
          <p:cNvPicPr preferRelativeResize="0"/>
          <p:nvPr/>
        </p:nvPicPr>
        <p:blipFill rotWithShape="1">
          <a:blip r:embed="rId2">
            <a:alphaModFix/>
          </a:blip>
          <a:srcRect b="0" l="15934" r="11601" t="0"/>
          <a:stretch/>
        </p:blipFill>
        <p:spPr>
          <a:xfrm>
            <a:off x="0" y="0"/>
            <a:ext cx="9144000" cy="6858000"/>
          </a:xfrm>
          <a:prstGeom prst="rect">
            <a:avLst/>
          </a:prstGeom>
          <a:noFill/>
          <a:ln>
            <a:noFill/>
          </a:ln>
        </p:spPr>
      </p:pic>
      <p:sp>
        <p:nvSpPr>
          <p:cNvPr id="149" name="Google Shape;149;p23"/>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txBox="1"/>
          <p:nvPr/>
        </p:nvSpPr>
        <p:spPr>
          <a:xfrm>
            <a:off x="403350" y="1980138"/>
            <a:ext cx="8337300" cy="38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EAEAEA"/>
              </a:solidFill>
              <a:latin typeface="Open Sans"/>
              <a:ea typeface="Open Sans"/>
              <a:cs typeface="Open Sans"/>
              <a:sym typeface="Open Sans"/>
            </a:endParaRPr>
          </a:p>
          <a:p>
            <a:pPr indent="0" lvl="0" marL="0" rtl="0" algn="ctr">
              <a:spcBef>
                <a:spcPts val="0"/>
              </a:spcBef>
              <a:spcAft>
                <a:spcPts val="0"/>
              </a:spcAft>
              <a:buNone/>
            </a:pPr>
            <a:r>
              <a:rPr lang="en" sz="4500">
                <a:solidFill>
                  <a:srgbClr val="EAEAEA"/>
                </a:solidFill>
                <a:latin typeface="Open Sans"/>
                <a:ea typeface="Open Sans"/>
                <a:cs typeface="Open Sans"/>
                <a:sym typeface="Open Sans"/>
              </a:rPr>
              <a:t>An Introduction to Quorum</a:t>
            </a:r>
            <a:r>
              <a:rPr baseline="30000" lang="en" sz="45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151" name="Google Shape;151;p23"/>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152" name="Google Shape;152;p23"/>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53" name="Google Shape;153;p23"/>
          <p:cNvSpPr/>
          <p:nvPr/>
        </p:nvSpPr>
        <p:spPr>
          <a:xfrm rot="5400000">
            <a:off x="4317212" y="645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54" name="Google Shape;154;p23"/>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155" name="Google Shape;155;p23"/>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156" name="Google Shape;156;p23"/>
          <p:cNvCxnSpPr/>
          <p:nvPr/>
        </p:nvCxnSpPr>
        <p:spPr>
          <a:xfrm>
            <a:off x="2849400" y="4580825"/>
            <a:ext cx="3445200" cy="0"/>
          </a:xfrm>
          <a:prstGeom prst="straightConnector1">
            <a:avLst/>
          </a:prstGeom>
          <a:noFill/>
          <a:ln cap="flat" cmpd="sng" w="9525">
            <a:solidFill>
              <a:srgbClr val="EFEFEF"/>
            </a:solidFill>
            <a:prstDash val="solid"/>
            <a:round/>
            <a:headEnd len="med" w="med" type="none"/>
            <a:tailEnd len="med" w="med" type="none"/>
          </a:ln>
        </p:spPr>
      </p:cxnSp>
      <p:pic>
        <p:nvPicPr>
          <p:cNvPr id="157" name="Google Shape;157;p23"/>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4" name="Shape 14"/>
        <p:cNvGrpSpPr/>
        <p:nvPr/>
      </p:nvGrpSpPr>
      <p:grpSpPr>
        <a:xfrm>
          <a:off x="0" y="0"/>
          <a:ext cx="0" cy="0"/>
          <a:chOff x="0" y="0"/>
          <a:chExt cx="0" cy="0"/>
        </a:xfrm>
      </p:grpSpPr>
      <p:sp>
        <p:nvSpPr>
          <p:cNvPr id="15" name="Google Shape;15;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6" name="Google Shape;16;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7" name="Google Shape;17;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 name="Google Shape;18;p3"/>
          <p:cNvSpPr txBox="1"/>
          <p:nvPr/>
        </p:nvSpPr>
        <p:spPr>
          <a:xfrm>
            <a:off x="4258775" y="91900"/>
            <a:ext cx="4832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sp>
        <p:nvSpPr>
          <p:cNvPr id="19" name="Google Shape;19;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0" name="Google Shape;20;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1" name="Google Shape;21;p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2" name="Google Shape;22;p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3" name="Google Shape;23;p3"/>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58" name="Shape 158"/>
        <p:cNvGrpSpPr/>
        <p:nvPr/>
      </p:nvGrpSpPr>
      <p:grpSpPr>
        <a:xfrm>
          <a:off x="0" y="0"/>
          <a:ext cx="0" cy="0"/>
          <a:chOff x="0" y="0"/>
          <a:chExt cx="0" cy="0"/>
        </a:xfrm>
      </p:grpSpPr>
      <p:sp>
        <p:nvSpPr>
          <p:cNvPr id="159" name="Google Shape;159;p2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4" showMasterSp="0">
  <p:cSld name="Blank">
    <p:spTree>
      <p:nvGrpSpPr>
        <p:cNvPr id="160" name="Shape 160"/>
        <p:cNvGrpSpPr/>
        <p:nvPr/>
      </p:nvGrpSpPr>
      <p:grpSpPr>
        <a:xfrm>
          <a:off x="0" y="0"/>
          <a:ext cx="0" cy="0"/>
          <a:chOff x="0" y="0"/>
          <a:chExt cx="0" cy="0"/>
        </a:xfrm>
      </p:grpSpPr>
      <p:sp>
        <p:nvSpPr>
          <p:cNvPr id="161" name="Google Shape;161;p25"/>
          <p:cNvSpPr/>
          <p:nvPr/>
        </p:nvSpPr>
        <p:spPr>
          <a:xfrm>
            <a:off x="0" y="-8930"/>
            <a:ext cx="9144000" cy="544500"/>
          </a:xfrm>
          <a:prstGeom prst="rect">
            <a:avLst/>
          </a:prstGeom>
          <a:solidFill>
            <a:srgbClr val="5EA5E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cxnSp>
        <p:nvCxnSpPr>
          <p:cNvPr id="162" name="Google Shape;162;p25"/>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localhost_light_grey_version.png" id="163" name="Google Shape;163;p25"/>
          <p:cNvPicPr preferRelativeResize="0"/>
          <p:nvPr/>
        </p:nvPicPr>
        <p:blipFill rotWithShape="1">
          <a:blip r:embed="rId2">
            <a:alphaModFix/>
          </a:blip>
          <a:srcRect b="0" l="0" r="0" t="0"/>
          <a:stretch/>
        </p:blipFill>
        <p:spPr>
          <a:xfrm>
            <a:off x="89297" y="85516"/>
            <a:ext cx="1663200" cy="357000"/>
          </a:xfrm>
          <a:prstGeom prst="rect">
            <a:avLst/>
          </a:prstGeom>
          <a:noFill/>
          <a:ln>
            <a:noFill/>
          </a:ln>
        </p:spPr>
      </p:pic>
      <p:sp>
        <p:nvSpPr>
          <p:cNvPr id="164" name="Google Shape;164;p25"/>
          <p:cNvSpPr txBox="1"/>
          <p:nvPr>
            <p:ph idx="12" type="sldNum"/>
          </p:nvPr>
        </p:nvSpPr>
        <p:spPr>
          <a:xfrm>
            <a:off x="4435447" y="6505277"/>
            <a:ext cx="264000" cy="285900"/>
          </a:xfrm>
          <a:prstGeom prst="rect">
            <a:avLst/>
          </a:prstGeom>
          <a:noFill/>
          <a:ln>
            <a:noFill/>
          </a:ln>
        </p:spPr>
        <p:txBody>
          <a:bodyPr anchorCtr="0" anchor="t" bIns="35725" lIns="35725" spcFirstLastPara="1" rIns="35725" wrap="square" tIns="35725">
            <a:noAutofit/>
          </a:bodyPr>
          <a:lstStyle>
            <a:lvl1pPr indent="0" lvl="0"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165" name="Google Shape;165;p25"/>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166" name="Google Shape;166;p25"/>
          <p:cNvPicPr preferRelativeResize="0"/>
          <p:nvPr/>
        </p:nvPicPr>
        <p:blipFill rotWithShape="1">
          <a:blip r:embed="rId3">
            <a:alphaModFix/>
          </a:blip>
          <a:srcRect b="22612" l="0" r="0" t="0"/>
          <a:stretch/>
        </p:blipFill>
        <p:spPr>
          <a:xfrm>
            <a:off x="2105175" y="91891"/>
            <a:ext cx="1483275" cy="345600"/>
          </a:xfrm>
          <a:prstGeom prst="rect">
            <a:avLst/>
          </a:prstGeom>
          <a:noFill/>
          <a:ln>
            <a:noFill/>
          </a:ln>
        </p:spPr>
      </p:pic>
      <p:sp>
        <p:nvSpPr>
          <p:cNvPr id="167" name="Google Shape;167;p25"/>
          <p:cNvSpPr txBox="1"/>
          <p:nvPr/>
        </p:nvSpPr>
        <p:spPr>
          <a:xfrm>
            <a:off x="1673150" y="85516"/>
            <a:ext cx="58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0" name="Shape 170"/>
        <p:cNvGrpSpPr/>
        <p:nvPr/>
      </p:nvGrpSpPr>
      <p:grpSpPr>
        <a:xfrm>
          <a:off x="0" y="0"/>
          <a:ext cx="0" cy="0"/>
          <a:chOff x="0" y="0"/>
          <a:chExt cx="0" cy="0"/>
        </a:xfrm>
      </p:grpSpPr>
      <p:sp>
        <p:nvSpPr>
          <p:cNvPr id="171" name="Google Shape;171;p27"/>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2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73" name="Google Shape;173;p2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74" name="Google Shape;174;p2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5" name="Google Shape;175;p27"/>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76" name="Google Shape;176;p27"/>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77" name="Google Shape;177;p2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78" name="Shape 178"/>
        <p:cNvGrpSpPr/>
        <p:nvPr/>
      </p:nvGrpSpPr>
      <p:grpSpPr>
        <a:xfrm>
          <a:off x="0" y="0"/>
          <a:ext cx="0" cy="0"/>
          <a:chOff x="0" y="0"/>
          <a:chExt cx="0" cy="0"/>
        </a:xfrm>
      </p:grpSpPr>
      <p:sp>
        <p:nvSpPr>
          <p:cNvPr id="179" name="Google Shape;179;p28"/>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2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81" name="Google Shape;181;p2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82" name="Google Shape;182;p28"/>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28"/>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184" name="Google Shape;184;p2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5" name="Google Shape;185;p28"/>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86" name="Google Shape;186;p28"/>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87" name="Google Shape;187;p28"/>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88" name="Shape 188"/>
        <p:cNvGrpSpPr/>
        <p:nvPr/>
      </p:nvGrpSpPr>
      <p:grpSpPr>
        <a:xfrm>
          <a:off x="0" y="0"/>
          <a:ext cx="0" cy="0"/>
          <a:chOff x="0" y="0"/>
          <a:chExt cx="0" cy="0"/>
        </a:xfrm>
      </p:grpSpPr>
      <p:sp>
        <p:nvSpPr>
          <p:cNvPr id="189" name="Google Shape;189;p29"/>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2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91" name="Google Shape;191;p2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92" name="Google Shape;192;p29"/>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93" name="Google Shape;193;p29"/>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Databases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94" name="Google Shape;194;p2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95" name="Google Shape;195;p29"/>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96" name="Google Shape;196;p29"/>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97" name="Google Shape;197;p29"/>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98"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200" name="Google Shape;200;p30"/>
          <p:cNvSpPr/>
          <p:nvPr/>
        </p:nvSpPr>
        <p:spPr>
          <a:xfrm>
            <a:off x="-30000" y="-38100"/>
            <a:ext cx="9204000" cy="6934200"/>
          </a:xfrm>
          <a:prstGeom prst="rect">
            <a:avLst/>
          </a:prstGeom>
          <a:solidFill>
            <a:srgbClr val="353535">
              <a:alpha val="53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solidFill>
                  <a:srgbClr val="EAEAEA"/>
                </a:solidFill>
                <a:latin typeface="Open Sans"/>
                <a:ea typeface="Open Sans"/>
                <a:cs typeface="Open Sans"/>
                <a:sym typeface="Open Sans"/>
              </a:rPr>
              <a:t>Building Scalable Apps </a:t>
            </a:r>
            <a:endParaRPr b="1" sz="53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5300">
                <a:solidFill>
                  <a:srgbClr val="EAEAEA"/>
                </a:solidFill>
                <a:latin typeface="Open Sans"/>
                <a:ea typeface="Open Sans"/>
                <a:cs typeface="Open Sans"/>
                <a:sym typeface="Open Sans"/>
              </a:rPr>
              <a:t>with CockroachDB</a:t>
            </a:r>
            <a:endParaRPr b="1" sz="5300">
              <a:solidFill>
                <a:srgbClr val="EAEAEA"/>
              </a:solidFill>
              <a:latin typeface="Open Sans"/>
              <a:ea typeface="Open Sans"/>
              <a:cs typeface="Open Sans"/>
              <a:sym typeface="Open Sans"/>
            </a:endParaRPr>
          </a:p>
        </p:txBody>
      </p:sp>
      <p:sp>
        <p:nvSpPr>
          <p:cNvPr id="202" name="Google Shape;202;p30"/>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203" name="Google Shape;203;p30"/>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204" name="Google Shape;204;p30"/>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205" name="Google Shape;205;p30"/>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06" name="Google Shape;206;p3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07" name="Shape 207"/>
        <p:cNvGrpSpPr/>
        <p:nvPr/>
      </p:nvGrpSpPr>
      <p:grpSpPr>
        <a:xfrm>
          <a:off x="0" y="0"/>
          <a:ext cx="0" cy="0"/>
          <a:chOff x="0" y="0"/>
          <a:chExt cx="0" cy="0"/>
        </a:xfrm>
      </p:grpSpPr>
      <p:sp>
        <p:nvSpPr>
          <p:cNvPr id="208" name="Google Shape;208;p3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1" name="Shape 211"/>
        <p:cNvGrpSpPr/>
        <p:nvPr/>
      </p:nvGrpSpPr>
      <p:grpSpPr>
        <a:xfrm>
          <a:off x="0" y="0"/>
          <a:ext cx="0" cy="0"/>
          <a:chOff x="0" y="0"/>
          <a:chExt cx="0" cy="0"/>
        </a:xfrm>
      </p:grpSpPr>
      <p:sp>
        <p:nvSpPr>
          <p:cNvPr id="212" name="Google Shape;212;p3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13" name="Google Shape;213;p3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14" name="Google Shape;214;p33"/>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15" name="Google Shape;215;p33"/>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216" name="Google Shape;216;p3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17" name="Google Shape;217;p33"/>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18" name="Google Shape;218;p33"/>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19" name="Shape 219"/>
        <p:cNvGrpSpPr/>
        <p:nvPr/>
      </p:nvGrpSpPr>
      <p:grpSpPr>
        <a:xfrm>
          <a:off x="0" y="0"/>
          <a:ext cx="0" cy="0"/>
          <a:chOff x="0" y="0"/>
          <a:chExt cx="0" cy="0"/>
        </a:xfrm>
      </p:grpSpPr>
      <p:sp>
        <p:nvSpPr>
          <p:cNvPr id="220" name="Google Shape;220;p3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 name="Google Shape;221;p3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22" name="Google Shape;222;p3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23" name="Google Shape;223;p3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24" name="Google Shape;224;p3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25" name="Google Shape;225;p34"/>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26" name="Google Shape;226;p34"/>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227" name="Google Shape;227;p34"/>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28" name="Google Shape;228;p34"/>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29" name="Shape 229"/>
        <p:cNvGrpSpPr/>
        <p:nvPr/>
      </p:nvGrpSpPr>
      <p:grpSpPr>
        <a:xfrm>
          <a:off x="0" y="0"/>
          <a:ext cx="0" cy="0"/>
          <a:chOff x="0" y="0"/>
          <a:chExt cx="0" cy="0"/>
        </a:xfrm>
      </p:grpSpPr>
      <p:sp>
        <p:nvSpPr>
          <p:cNvPr id="230" name="Google Shape;230;p35"/>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31" name="Google Shape;231;p35"/>
          <p:cNvSpPr txBox="1"/>
          <p:nvPr/>
        </p:nvSpPr>
        <p:spPr>
          <a:xfrm>
            <a:off x="2521950" y="2154150"/>
            <a:ext cx="4100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32" name="Google Shape;232;p3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33" name="Google Shape;233;p3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34" name="Google Shape;234;p3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35" name="Google Shape;235;p35"/>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36" name="Google Shape;236;p35"/>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237" name="Google Shape;237;p35"/>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38" name="Google Shape;238;p35"/>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4" name="Shape 24"/>
        <p:cNvGrpSpPr/>
        <p:nvPr/>
      </p:nvGrpSpPr>
      <p:grpSpPr>
        <a:xfrm>
          <a:off x="0" y="0"/>
          <a:ext cx="0" cy="0"/>
          <a:chOff x="0" y="0"/>
          <a:chExt cx="0" cy="0"/>
        </a:xfrm>
      </p:grpSpPr>
      <p:sp>
        <p:nvSpPr>
          <p:cNvPr id="25" name="Google Shape;25;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6" name="Google Shape;26;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7" name="Google Shape;27;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8" name="Google Shape;28;p4"/>
          <p:cNvSpPr txBox="1"/>
          <p:nvPr/>
        </p:nvSpPr>
        <p:spPr>
          <a:xfrm>
            <a:off x="860100" y="13492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9" name="Google Shape;29;p4"/>
          <p:cNvSpPr txBox="1"/>
          <p:nvPr/>
        </p:nvSpPr>
        <p:spPr>
          <a:xfrm>
            <a:off x="1767675" y="2495150"/>
            <a:ext cx="51906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Git and GitHub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GitHub Collaboration WorkFlow</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GitHub and the Command Line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30" name="Google Shape;30;p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31" name="Google Shape;31;p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32" name="Google Shape;32;p4"/>
          <p:cNvSpPr txBox="1"/>
          <p:nvPr/>
        </p:nvSpPr>
        <p:spPr>
          <a:xfrm>
            <a:off x="4258775" y="91900"/>
            <a:ext cx="4832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pic>
        <p:nvPicPr>
          <p:cNvPr id="33" name="Google Shape;33;p4"/>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39" name="Shape 239"/>
        <p:cNvGrpSpPr/>
        <p:nvPr/>
      </p:nvGrpSpPr>
      <p:grpSpPr>
        <a:xfrm>
          <a:off x="0" y="0"/>
          <a:ext cx="0" cy="0"/>
          <a:chOff x="0" y="0"/>
          <a:chExt cx="0" cy="0"/>
        </a:xfrm>
      </p:grpSpPr>
      <p:pic>
        <p:nvPicPr>
          <p:cNvPr id="240" name="Google Shape;240;p36"/>
          <p:cNvPicPr preferRelativeResize="0"/>
          <p:nvPr/>
        </p:nvPicPr>
        <p:blipFill rotWithShape="1">
          <a:blip r:embed="rId2">
            <a:alphaModFix/>
          </a:blip>
          <a:srcRect b="0" l="7120" r="3991" t="0"/>
          <a:stretch/>
        </p:blipFill>
        <p:spPr>
          <a:xfrm>
            <a:off x="0" y="0"/>
            <a:ext cx="9144000" cy="6857990"/>
          </a:xfrm>
          <a:prstGeom prst="rect">
            <a:avLst/>
          </a:prstGeom>
          <a:noFill/>
          <a:ln>
            <a:noFill/>
          </a:ln>
        </p:spPr>
      </p:pic>
      <p:sp>
        <p:nvSpPr>
          <p:cNvPr id="241" name="Google Shape;241;p36"/>
          <p:cNvSpPr/>
          <p:nvPr/>
        </p:nvSpPr>
        <p:spPr>
          <a:xfrm>
            <a:off x="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6"/>
          <p:cNvSpPr txBox="1"/>
          <p:nvPr/>
        </p:nvSpPr>
        <p:spPr>
          <a:xfrm>
            <a:off x="129150" y="24204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244" name="Google Shape;244;p36"/>
          <p:cNvSpPr/>
          <p:nvPr/>
        </p:nvSpPr>
        <p:spPr>
          <a:xfrm>
            <a:off x="3624349" y="12688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245" name="Google Shape;245;p36"/>
          <p:cNvSpPr/>
          <p:nvPr/>
        </p:nvSpPr>
        <p:spPr>
          <a:xfrm rot="5400000">
            <a:off x="4317150" y="8739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246" name="Google Shape;246;p36"/>
          <p:cNvPicPr preferRelativeResize="0"/>
          <p:nvPr/>
        </p:nvPicPr>
        <p:blipFill>
          <a:blip r:embed="rId3">
            <a:alphaModFix/>
          </a:blip>
          <a:stretch>
            <a:fillRect/>
          </a:stretch>
        </p:blipFill>
        <p:spPr>
          <a:xfrm>
            <a:off x="3154215" y="4415527"/>
            <a:ext cx="2126675" cy="455120"/>
          </a:xfrm>
          <a:prstGeom prst="rect">
            <a:avLst/>
          </a:prstGeom>
          <a:noFill/>
          <a:ln>
            <a:noFill/>
          </a:ln>
        </p:spPr>
      </p:pic>
      <p:sp>
        <p:nvSpPr>
          <p:cNvPr id="247" name="Google Shape;247;p36"/>
          <p:cNvSpPr txBox="1"/>
          <p:nvPr/>
        </p:nvSpPr>
        <p:spPr>
          <a:xfrm>
            <a:off x="3778800" y="14122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248" name="Google Shape;248;p36"/>
          <p:cNvCxnSpPr/>
          <p:nvPr/>
        </p:nvCxnSpPr>
        <p:spPr>
          <a:xfrm>
            <a:off x="2849400" y="41236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49" name="Shape 249"/>
        <p:cNvGrpSpPr/>
        <p:nvPr/>
      </p:nvGrpSpPr>
      <p:grpSpPr>
        <a:xfrm>
          <a:off x="0" y="0"/>
          <a:ext cx="0" cy="0"/>
          <a:chOff x="0" y="0"/>
          <a:chExt cx="0" cy="0"/>
        </a:xfrm>
      </p:grpSpPr>
      <p:sp>
        <p:nvSpPr>
          <p:cNvPr id="250" name="Google Shape;250;p3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0" l="5555" r="5555" t="0"/>
          <a:stretch/>
        </p:blipFill>
        <p:spPr>
          <a:xfrm>
            <a:off x="0" y="0"/>
            <a:ext cx="9144006" cy="6858000"/>
          </a:xfrm>
          <a:prstGeom prst="rect">
            <a:avLst/>
          </a:prstGeom>
          <a:noFill/>
          <a:ln>
            <a:noFill/>
          </a:ln>
        </p:spPr>
      </p:pic>
      <p:sp>
        <p:nvSpPr>
          <p:cNvPr id="36" name="Google Shape;36;p5"/>
          <p:cNvSpPr/>
          <p:nvPr/>
        </p:nvSpPr>
        <p:spPr>
          <a:xfrm>
            <a:off x="50" y="0"/>
            <a:ext cx="9144000" cy="6858000"/>
          </a:xfrm>
          <a:prstGeom prst="rect">
            <a:avLst/>
          </a:prstGeom>
          <a:solidFill>
            <a:srgbClr val="353535">
              <a:alpha val="5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nvSpPr>
        <p:spPr>
          <a:xfrm>
            <a:off x="129075" y="2268050"/>
            <a:ext cx="8885700" cy="14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How to Collaborate with GitHub</a:t>
            </a:r>
            <a:endParaRPr sz="4200">
              <a:solidFill>
                <a:srgbClr val="FFFFFF"/>
              </a:solidFill>
              <a:latin typeface="Open Sans"/>
              <a:ea typeface="Open Sans"/>
              <a:cs typeface="Open Sans"/>
              <a:sym typeface="Open Sans"/>
            </a:endParaRPr>
          </a:p>
        </p:txBody>
      </p:sp>
      <p:sp>
        <p:nvSpPr>
          <p:cNvPr id="38" name="Google Shape;38;p5"/>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39" name="Google Shape;39;p5"/>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40" name="Google Shape;40;p5"/>
          <p:cNvPicPr preferRelativeResize="0"/>
          <p:nvPr/>
        </p:nvPicPr>
        <p:blipFill>
          <a:blip r:embed="rId3">
            <a:alphaModFix/>
          </a:blip>
          <a:stretch>
            <a:fillRect/>
          </a:stretch>
        </p:blipFill>
        <p:spPr>
          <a:xfrm>
            <a:off x="3096307" y="4339327"/>
            <a:ext cx="2835570" cy="606827"/>
          </a:xfrm>
          <a:prstGeom prst="rect">
            <a:avLst/>
          </a:prstGeom>
          <a:noFill/>
          <a:ln>
            <a:noFill/>
          </a:ln>
        </p:spPr>
      </p:pic>
      <p:sp>
        <p:nvSpPr>
          <p:cNvPr id="41" name="Google Shape;41;p5"/>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42" name="Google Shape;42;p5"/>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3" name="Shape 43"/>
        <p:cNvGrpSpPr/>
        <p:nvPr/>
      </p:nvGrpSpPr>
      <p:grpSpPr>
        <a:xfrm>
          <a:off x="0" y="0"/>
          <a:ext cx="0" cy="0"/>
          <a:chOff x="0" y="0"/>
          <a:chExt cx="0" cy="0"/>
        </a:xfrm>
      </p:grpSpPr>
      <p:sp>
        <p:nvSpPr>
          <p:cNvPr id="44" name="Google Shape;44;p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6" name="Shape 46"/>
        <p:cNvGrpSpPr/>
        <p:nvPr/>
      </p:nvGrpSpPr>
      <p:grpSpPr>
        <a:xfrm>
          <a:off x="0" y="0"/>
          <a:ext cx="0" cy="0"/>
          <a:chOff x="0" y="0"/>
          <a:chExt cx="0" cy="0"/>
        </a:xfrm>
      </p:grpSpPr>
      <p:sp>
        <p:nvSpPr>
          <p:cNvPr id="47" name="Google Shape;47;p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8" name="Google Shape;48;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9" name="Google Shape;49;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0" name="Google Shape;50;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1" name="Google Shape;51;p8"/>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2" name="Shape 52"/>
        <p:cNvGrpSpPr/>
        <p:nvPr/>
      </p:nvGrpSpPr>
      <p:grpSpPr>
        <a:xfrm>
          <a:off x="0" y="0"/>
          <a:ext cx="0" cy="0"/>
          <a:chOff x="0" y="0"/>
          <a:chExt cx="0" cy="0"/>
        </a:xfrm>
      </p:grpSpPr>
      <p:sp>
        <p:nvSpPr>
          <p:cNvPr id="53" name="Google Shape;53;p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4" name="Google Shape;54;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5" name="Google Shape;55;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6" name="Google Shape;56;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7" name="Google Shape;57;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59" name="Google Shape;59;p9"/>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60" name="Shape 60"/>
        <p:cNvGrpSpPr/>
        <p:nvPr/>
      </p:nvGrpSpPr>
      <p:grpSpPr>
        <a:xfrm>
          <a:off x="0" y="0"/>
          <a:ext cx="0" cy="0"/>
          <a:chOff x="0" y="0"/>
          <a:chExt cx="0" cy="0"/>
        </a:xfrm>
      </p:grpSpPr>
      <p:sp>
        <p:nvSpPr>
          <p:cNvPr id="61" name="Google Shape;61;p1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62" name="Google Shape;62;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3" name="Google Shape;63;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64" name="Google Shape;64;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5" name="Google Shape;65;p10"/>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6" name="Google Shape;66;p10"/>
          <p:cNvSpPr txBox="1"/>
          <p:nvPr/>
        </p:nvSpPr>
        <p:spPr>
          <a:xfrm>
            <a:off x="2543375" y="2048950"/>
            <a:ext cx="4055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 are Ada &amp; SPARK?</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Intro to SPARK Ada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 </a:t>
            </a:r>
            <a:r>
              <a:rPr lang="en" sz="2400">
                <a:latin typeface="Open Sans"/>
                <a:ea typeface="Open Sans"/>
                <a:cs typeface="Open Sans"/>
                <a:sym typeface="Open Sans"/>
              </a:rPr>
              <a:t>Let's Build a Stack!</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67" name="Google Shape;67;p10"/>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68" name="Shape 68"/>
        <p:cNvGrpSpPr/>
        <p:nvPr/>
      </p:nvGrpSpPr>
      <p:grpSpPr>
        <a:xfrm>
          <a:off x="0" y="0"/>
          <a:ext cx="0" cy="0"/>
          <a:chOff x="0" y="0"/>
          <a:chExt cx="0" cy="0"/>
        </a:xfrm>
      </p:grpSpPr>
      <p:pic>
        <p:nvPicPr>
          <p:cNvPr id="69" name="Google Shape;69;p11"/>
          <p:cNvPicPr preferRelativeResize="0"/>
          <p:nvPr/>
        </p:nvPicPr>
        <p:blipFill rotWithShape="1">
          <a:blip r:embed="rId2">
            <a:alphaModFix/>
          </a:blip>
          <a:srcRect b="1938" l="14405" r="4707" t="7036"/>
          <a:stretch/>
        </p:blipFill>
        <p:spPr>
          <a:xfrm>
            <a:off x="0" y="0"/>
            <a:ext cx="9144003" cy="6857999"/>
          </a:xfrm>
          <a:prstGeom prst="rect">
            <a:avLst/>
          </a:prstGeom>
          <a:noFill/>
          <a:ln>
            <a:noFill/>
          </a:ln>
        </p:spPr>
      </p:pic>
      <p:sp>
        <p:nvSpPr>
          <p:cNvPr id="70" name="Google Shape;70;p11"/>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1"/>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72" name="Google Shape;72;p11"/>
          <p:cNvSpPr txBox="1"/>
          <p:nvPr/>
        </p:nvSpPr>
        <p:spPr>
          <a:xfrm>
            <a:off x="986238" y="2796643"/>
            <a:ext cx="7171500" cy="18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EAEAEA"/>
                </a:solidFill>
                <a:latin typeface="Open Sans"/>
                <a:ea typeface="Open Sans"/>
                <a:cs typeface="Open Sans"/>
                <a:sym typeface="Open Sans"/>
              </a:rPr>
              <a:t>Bug-free Coding with SPARK Ada</a:t>
            </a:r>
            <a:endParaRPr b="1" sz="4800">
              <a:solidFill>
                <a:srgbClr val="EAEAEA"/>
              </a:solidFill>
              <a:latin typeface="Open Sans"/>
              <a:ea typeface="Open Sans"/>
              <a:cs typeface="Open Sans"/>
              <a:sym typeface="Open Sans"/>
            </a:endParaRPr>
          </a:p>
        </p:txBody>
      </p:sp>
      <p:sp>
        <p:nvSpPr>
          <p:cNvPr id="73" name="Google Shape;73;p11"/>
          <p:cNvSpPr/>
          <p:nvPr/>
        </p:nvSpPr>
        <p:spPr>
          <a:xfrm>
            <a:off x="3863100" y="2242466"/>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5" name="Shape 4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76" name="Shape 76"/>
        <p:cNvGrpSpPr/>
        <p:nvPr/>
      </p:nvGrpSpPr>
      <p:grpSpPr>
        <a:xfrm>
          <a:off x="0" y="0"/>
          <a:ext cx="0" cy="0"/>
          <a:chOff x="0" y="0"/>
          <a:chExt cx="0" cy="0"/>
        </a:xfrm>
      </p:grpSpPr>
      <p:sp>
        <p:nvSpPr>
          <p:cNvPr id="77" name="Google Shape;77;p1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17" name="Shape 117"/>
        <p:cNvGrpSpPr/>
        <p:nvPr/>
      </p:nvGrpSpPr>
      <p:grpSpPr>
        <a:xfrm>
          <a:off x="0" y="0"/>
          <a:ext cx="0" cy="0"/>
          <a:chOff x="0" y="0"/>
          <a:chExt cx="0" cy="0"/>
        </a:xfrm>
      </p:grpSpPr>
      <p:sp>
        <p:nvSpPr>
          <p:cNvPr id="118" name="Google Shape;118;p1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68" name="Shape 168"/>
        <p:cNvGrpSpPr/>
        <p:nvPr/>
      </p:nvGrpSpPr>
      <p:grpSpPr>
        <a:xfrm>
          <a:off x="0" y="0"/>
          <a:ext cx="0" cy="0"/>
          <a:chOff x="0" y="0"/>
          <a:chExt cx="0" cy="0"/>
        </a:xfrm>
      </p:grpSpPr>
      <p:sp>
        <p:nvSpPr>
          <p:cNvPr id="169" name="Google Shape;169;p26"/>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09" name="Shape 209"/>
        <p:cNvGrpSpPr/>
        <p:nvPr/>
      </p:nvGrpSpPr>
      <p:grpSpPr>
        <a:xfrm>
          <a:off x="0" y="0"/>
          <a:ext cx="0" cy="0"/>
          <a:chOff x="0" y="0"/>
          <a:chExt cx="0" cy="0"/>
        </a:xfrm>
      </p:grpSpPr>
      <p:sp>
        <p:nvSpPr>
          <p:cNvPr id="210" name="Google Shape;210;p3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mlhlocal.host/github-edu" TargetMode="External"/><Relationship Id="rId4" Type="http://schemas.openxmlformats.org/officeDocument/2006/relationships/hyperlink" Target="http://mlhlocal.host/github-edu" TargetMode="External"/><Relationship Id="rId5" Type="http://schemas.openxmlformats.org/officeDocument/2006/relationships/hyperlink" Target="http://mlhlocal.host/github-edu" TargetMode="External"/><Relationship Id="rId6" Type="http://schemas.openxmlformats.org/officeDocument/2006/relationships/hyperlink" Target="http://mlhlocal.host/github-signup" TargetMode="External"/><Relationship Id="rId7" Type="http://schemas.openxmlformats.org/officeDocument/2006/relationships/image" Target="../media/image24.png"/><Relationship Id="rId8"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hyperlink" Target="http://mlhlocal.host/github-cod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mlhlocal.host/install-git" TargetMode="Externa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7.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mlhlocal.host/github-demo" TargetMode="External"/><Relationship Id="rId4" Type="http://schemas.openxmlformats.org/officeDocument/2006/relationships/image" Target="../media/image8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0.png"/><Relationship Id="rId4" Type="http://schemas.openxmlformats.org/officeDocument/2006/relationships/image" Target="../media/image87.png"/><Relationship Id="rId5"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4.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7.xml"/><Relationship Id="rId3"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4" name="Shape 254"/>
        <p:cNvGrpSpPr/>
        <p:nvPr/>
      </p:nvGrpSpPr>
      <p:grpSpPr>
        <a:xfrm>
          <a:off x="0" y="0"/>
          <a:ext cx="0" cy="0"/>
          <a:chOff x="0" y="0"/>
          <a:chExt cx="0" cy="0"/>
        </a:xfrm>
      </p:grpSpPr>
      <p:sp>
        <p:nvSpPr>
          <p:cNvPr id="255" name="Google Shape;255;p38"/>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pic>
        <p:nvPicPr>
          <p:cNvPr id="256" name="Google Shape;256;p38"/>
          <p:cNvPicPr preferRelativeResize="0"/>
          <p:nvPr/>
        </p:nvPicPr>
        <p:blipFill>
          <a:blip r:embed="rId3">
            <a:alphaModFix/>
          </a:blip>
          <a:stretch>
            <a:fillRect/>
          </a:stretch>
        </p:blipFill>
        <p:spPr>
          <a:xfrm>
            <a:off x="3332014" y="5344625"/>
            <a:ext cx="2479975" cy="67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7"/>
          <p:cNvSpPr txBox="1"/>
          <p:nvPr/>
        </p:nvSpPr>
        <p:spPr>
          <a:xfrm>
            <a:off x="161550" y="626000"/>
            <a:ext cx="8820900" cy="72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Git vs. GitHub</a:t>
            </a:r>
            <a:endParaRPr b="1" sz="3000">
              <a:solidFill>
                <a:srgbClr val="000000"/>
              </a:solidFill>
              <a:latin typeface="Open Sans"/>
              <a:ea typeface="Open Sans"/>
              <a:cs typeface="Open Sans"/>
              <a:sym typeface="Open Sans"/>
            </a:endParaRPr>
          </a:p>
        </p:txBody>
      </p:sp>
      <p:sp>
        <p:nvSpPr>
          <p:cNvPr id="329" name="Google Shape;329;p47"/>
          <p:cNvSpPr txBox="1"/>
          <p:nvPr/>
        </p:nvSpPr>
        <p:spPr>
          <a:xfrm>
            <a:off x="161550" y="1368463"/>
            <a:ext cx="8820900" cy="51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latin typeface="Open Sans"/>
                <a:ea typeface="Open Sans"/>
                <a:cs typeface="Open Sans"/>
                <a:sym typeface="Open Sans"/>
              </a:rPr>
              <a:t>What's the difference?</a:t>
            </a:r>
            <a:endParaRPr sz="2000">
              <a:latin typeface="Open Sans"/>
              <a:ea typeface="Open Sans"/>
              <a:cs typeface="Open Sans"/>
              <a:sym typeface="Open Sans"/>
            </a:endParaRPr>
          </a:p>
        </p:txBody>
      </p:sp>
      <p:sp>
        <p:nvSpPr>
          <p:cNvPr id="330" name="Google Shape;330;p47"/>
          <p:cNvSpPr txBox="1"/>
          <p:nvPr/>
        </p:nvSpPr>
        <p:spPr>
          <a:xfrm>
            <a:off x="187238" y="2473375"/>
            <a:ext cx="4063800" cy="2625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 is a version control system.</a:t>
            </a:r>
            <a:endParaRPr sz="1800">
              <a:solidFill>
                <a:srgbClr val="353535"/>
              </a:solidFill>
              <a:latin typeface="Open Sans"/>
              <a:ea typeface="Open Sans"/>
              <a:cs typeface="Open Sans"/>
              <a:sym typeface="Open Sans"/>
            </a:endParaRPr>
          </a:p>
          <a:p>
            <a:pPr indent="-342900" lvl="0" marL="457200" rtl="0" algn="l">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It can be used with various tools or locally on your computer to help you keep track of changes in your code projects. </a:t>
            </a:r>
            <a:endParaRPr sz="1800">
              <a:solidFill>
                <a:srgbClr val="353535"/>
              </a:solidFill>
              <a:latin typeface="Open Sans"/>
              <a:ea typeface="Open Sans"/>
              <a:cs typeface="Open Sans"/>
              <a:sym typeface="Open Sans"/>
            </a:endParaRPr>
          </a:p>
          <a:p>
            <a:pPr indent="-342900" lvl="0" marL="457200" rtl="0" algn="l">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Think of it like Google Docs for code, but better. </a:t>
            </a:r>
            <a:endParaRPr sz="1800">
              <a:solidFill>
                <a:srgbClr val="353535"/>
              </a:solidFill>
              <a:latin typeface="Open Sans"/>
              <a:ea typeface="Open Sans"/>
              <a:cs typeface="Open Sans"/>
              <a:sym typeface="Open Sans"/>
            </a:endParaRPr>
          </a:p>
        </p:txBody>
      </p:sp>
      <p:sp>
        <p:nvSpPr>
          <p:cNvPr id="331" name="Google Shape;331;p47"/>
          <p:cNvSpPr txBox="1"/>
          <p:nvPr/>
        </p:nvSpPr>
        <p:spPr>
          <a:xfrm>
            <a:off x="161550" y="1844725"/>
            <a:ext cx="4063800" cy="51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latin typeface="Open Sans"/>
                <a:ea typeface="Open Sans"/>
                <a:cs typeface="Open Sans"/>
                <a:sym typeface="Open Sans"/>
              </a:rPr>
              <a:t>Git</a:t>
            </a:r>
            <a:endParaRPr b="1" sz="2400">
              <a:latin typeface="Open Sans"/>
              <a:ea typeface="Open Sans"/>
              <a:cs typeface="Open Sans"/>
              <a:sym typeface="Open Sans"/>
            </a:endParaRPr>
          </a:p>
        </p:txBody>
      </p:sp>
      <p:sp>
        <p:nvSpPr>
          <p:cNvPr id="332" name="Google Shape;332;p47"/>
          <p:cNvSpPr txBox="1"/>
          <p:nvPr/>
        </p:nvSpPr>
        <p:spPr>
          <a:xfrm>
            <a:off x="4918650" y="1844725"/>
            <a:ext cx="4063800" cy="51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latin typeface="Open Sans"/>
                <a:ea typeface="Open Sans"/>
                <a:cs typeface="Open Sans"/>
                <a:sym typeface="Open Sans"/>
              </a:rPr>
              <a:t>GitHub</a:t>
            </a:r>
            <a:endParaRPr b="1" sz="2400">
              <a:latin typeface="Open Sans"/>
              <a:ea typeface="Open Sans"/>
              <a:cs typeface="Open Sans"/>
              <a:sym typeface="Open Sans"/>
            </a:endParaRPr>
          </a:p>
        </p:txBody>
      </p:sp>
      <p:sp>
        <p:nvSpPr>
          <p:cNvPr id="333" name="Google Shape;333;p47"/>
          <p:cNvSpPr txBox="1"/>
          <p:nvPr/>
        </p:nvSpPr>
        <p:spPr>
          <a:xfrm>
            <a:off x="4892963" y="2473375"/>
            <a:ext cx="4063800" cy="2625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GitHub is a platform for code collaboration! </a:t>
            </a:r>
            <a:endParaRPr sz="1800">
              <a:solidFill>
                <a:srgbClr val="353535"/>
              </a:solidFill>
              <a:latin typeface="Open Sans"/>
              <a:ea typeface="Open Sans"/>
              <a:cs typeface="Open Sans"/>
              <a:sym typeface="Open Sans"/>
            </a:endParaRPr>
          </a:p>
          <a:p>
            <a:pPr indent="-342900" lvl="0" marL="457200" rtl="0" algn="l">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GitHub uses Git for version control and provides you all sorts of awesome collaboration tools. </a:t>
            </a:r>
            <a:endParaRPr sz="1800">
              <a:solidFill>
                <a:srgbClr val="353535"/>
              </a:solidFill>
              <a:latin typeface="Open Sans"/>
              <a:ea typeface="Open Sans"/>
              <a:cs typeface="Open Sans"/>
              <a:sym typeface="Open Sans"/>
            </a:endParaRPr>
          </a:p>
        </p:txBody>
      </p:sp>
      <p:pic>
        <p:nvPicPr>
          <p:cNvPr id="334" name="Google Shape;334;p47"/>
          <p:cNvPicPr preferRelativeResize="0"/>
          <p:nvPr/>
        </p:nvPicPr>
        <p:blipFill>
          <a:blip r:embed="rId3">
            <a:alphaModFix/>
          </a:blip>
          <a:stretch>
            <a:fillRect/>
          </a:stretch>
        </p:blipFill>
        <p:spPr>
          <a:xfrm>
            <a:off x="733500" y="5217625"/>
            <a:ext cx="2919876" cy="1219275"/>
          </a:xfrm>
          <a:prstGeom prst="rect">
            <a:avLst/>
          </a:prstGeom>
          <a:noFill/>
          <a:ln>
            <a:noFill/>
          </a:ln>
        </p:spPr>
      </p:pic>
      <p:pic>
        <p:nvPicPr>
          <p:cNvPr id="335" name="Google Shape;335;p47"/>
          <p:cNvPicPr preferRelativeResize="0"/>
          <p:nvPr/>
        </p:nvPicPr>
        <p:blipFill>
          <a:blip r:embed="rId4">
            <a:alphaModFix/>
          </a:blip>
          <a:stretch>
            <a:fillRect/>
          </a:stretch>
        </p:blipFill>
        <p:spPr>
          <a:xfrm>
            <a:off x="5189377" y="5350888"/>
            <a:ext cx="3522352" cy="95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8"/>
          <p:cNvSpPr txBox="1"/>
          <p:nvPr/>
        </p:nvSpPr>
        <p:spPr>
          <a:xfrm>
            <a:off x="161550" y="1368463"/>
            <a:ext cx="8820900" cy="51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latin typeface="Open Sans"/>
                <a:ea typeface="Open Sans"/>
                <a:cs typeface="Open Sans"/>
                <a:sym typeface="Open Sans"/>
              </a:rPr>
              <a:t>Because emailing a file around is painful</a:t>
            </a:r>
            <a:endParaRPr sz="2000">
              <a:latin typeface="Open Sans"/>
              <a:ea typeface="Open Sans"/>
              <a:cs typeface="Open Sans"/>
              <a:sym typeface="Open Sans"/>
            </a:endParaRPr>
          </a:p>
        </p:txBody>
      </p:sp>
      <p:sp>
        <p:nvSpPr>
          <p:cNvPr id="341" name="Google Shape;341;p48"/>
          <p:cNvSpPr txBox="1"/>
          <p:nvPr/>
        </p:nvSpPr>
        <p:spPr>
          <a:xfrm>
            <a:off x="186900" y="1755950"/>
            <a:ext cx="8770200" cy="3957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rPr b="1" lang="en" sz="1800">
                <a:solidFill>
                  <a:srgbClr val="353535"/>
                </a:solidFill>
                <a:latin typeface="Open Sans"/>
                <a:ea typeface="Open Sans"/>
                <a:cs typeface="Open Sans"/>
                <a:sym typeface="Open Sans"/>
              </a:rPr>
              <a:t>Version control features:</a:t>
            </a:r>
            <a:endParaRPr b="1" sz="1800">
              <a:solidFill>
                <a:srgbClr val="353535"/>
              </a:solidFill>
              <a:latin typeface="Open Sans"/>
              <a:ea typeface="Open Sans"/>
              <a:cs typeface="Open Sans"/>
              <a:sym typeface="Open Sans"/>
            </a:endParaRPr>
          </a:p>
          <a:p>
            <a:pPr indent="-342900" lvl="0" marL="457200" rtl="0" algn="l">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Log changes in a searchable way, instead of renaming a file for each version.</a:t>
            </a:r>
            <a:endParaRPr sz="1800">
              <a:solidFill>
                <a:srgbClr val="353535"/>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800">
              <a:solidFill>
                <a:srgbClr val="353535"/>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800">
              <a:solidFill>
                <a:srgbClr val="353535"/>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800">
              <a:solidFill>
                <a:srgbClr val="353535"/>
              </a:solidFill>
              <a:latin typeface="Open Sans"/>
              <a:ea typeface="Open Sans"/>
              <a:cs typeface="Open Sans"/>
              <a:sym typeface="Open Sans"/>
            </a:endParaRPr>
          </a:p>
          <a:p>
            <a:pPr indent="-342900" lvl="0" marL="457200" rtl="0" algn="l">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Collaborators can work in parallel and merge their changes automatically, instead of manually comparing the differences between a file</a:t>
            </a:r>
            <a:endParaRPr sz="1800">
              <a:solidFill>
                <a:srgbClr val="353535"/>
              </a:solidFill>
              <a:latin typeface="Open Sans"/>
              <a:ea typeface="Open Sans"/>
              <a:cs typeface="Open Sans"/>
              <a:sym typeface="Open Sans"/>
            </a:endParaRPr>
          </a:p>
        </p:txBody>
      </p:sp>
      <p:pic>
        <p:nvPicPr>
          <p:cNvPr id="342" name="Google Shape;342;p48"/>
          <p:cNvPicPr preferRelativeResize="0"/>
          <p:nvPr/>
        </p:nvPicPr>
        <p:blipFill>
          <a:blip r:embed="rId3">
            <a:alphaModFix/>
          </a:blip>
          <a:stretch>
            <a:fillRect/>
          </a:stretch>
        </p:blipFill>
        <p:spPr>
          <a:xfrm>
            <a:off x="2358200" y="2818475"/>
            <a:ext cx="4629200" cy="1222500"/>
          </a:xfrm>
          <a:prstGeom prst="rect">
            <a:avLst/>
          </a:prstGeom>
          <a:noFill/>
          <a:ln cap="flat" cmpd="sng" w="19050">
            <a:solidFill>
              <a:schemeClr val="dk2"/>
            </a:solidFill>
            <a:prstDash val="solid"/>
            <a:round/>
            <a:headEnd len="sm" w="sm" type="none"/>
            <a:tailEnd len="sm" w="sm" type="none"/>
          </a:ln>
        </p:spPr>
      </p:pic>
      <p:pic>
        <p:nvPicPr>
          <p:cNvPr id="343" name="Google Shape;343;p48"/>
          <p:cNvPicPr preferRelativeResize="0"/>
          <p:nvPr/>
        </p:nvPicPr>
        <p:blipFill>
          <a:blip r:embed="rId4">
            <a:alphaModFix/>
          </a:blip>
          <a:stretch>
            <a:fillRect/>
          </a:stretch>
        </p:blipFill>
        <p:spPr>
          <a:xfrm>
            <a:off x="2529500" y="4980675"/>
            <a:ext cx="1826500" cy="1624625"/>
          </a:xfrm>
          <a:prstGeom prst="rect">
            <a:avLst/>
          </a:prstGeom>
          <a:noFill/>
          <a:ln cap="flat" cmpd="sng" w="19050">
            <a:solidFill>
              <a:schemeClr val="dk2"/>
            </a:solidFill>
            <a:prstDash val="solid"/>
            <a:round/>
            <a:headEnd len="sm" w="sm" type="none"/>
            <a:tailEnd len="sm" w="sm" type="none"/>
          </a:ln>
        </p:spPr>
      </p:pic>
      <p:pic>
        <p:nvPicPr>
          <p:cNvPr id="344" name="Google Shape;344;p48"/>
          <p:cNvPicPr preferRelativeResize="0"/>
          <p:nvPr/>
        </p:nvPicPr>
        <p:blipFill>
          <a:blip r:embed="rId5">
            <a:alphaModFix/>
          </a:blip>
          <a:stretch>
            <a:fillRect/>
          </a:stretch>
        </p:blipFill>
        <p:spPr>
          <a:xfrm>
            <a:off x="4614250" y="4980675"/>
            <a:ext cx="2000261" cy="1624625"/>
          </a:xfrm>
          <a:prstGeom prst="rect">
            <a:avLst/>
          </a:prstGeom>
          <a:noFill/>
          <a:ln cap="flat" cmpd="sng" w="19050">
            <a:solidFill>
              <a:schemeClr val="dk2"/>
            </a:solidFill>
            <a:prstDash val="solid"/>
            <a:round/>
            <a:headEnd len="sm" w="sm" type="none"/>
            <a:tailEnd len="sm" w="sm" type="none"/>
          </a:ln>
        </p:spPr>
      </p:pic>
      <p:sp>
        <p:nvSpPr>
          <p:cNvPr id="345" name="Google Shape;345;p48"/>
          <p:cNvSpPr txBox="1"/>
          <p:nvPr/>
        </p:nvSpPr>
        <p:spPr>
          <a:xfrm>
            <a:off x="-76200" y="6591900"/>
            <a:ext cx="47349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Open Sans"/>
                <a:ea typeface="Open Sans"/>
                <a:cs typeface="Open Sans"/>
                <a:sym typeface="Open Sans"/>
              </a:rPr>
              <a:t>Graphics taken from the Software Carpentry Git Lesson*</a:t>
            </a:r>
            <a:endParaRPr i="1" sz="1000">
              <a:latin typeface="Open Sans"/>
              <a:ea typeface="Open Sans"/>
              <a:cs typeface="Open Sans"/>
              <a:sym typeface="Open Sans"/>
            </a:endParaRPr>
          </a:p>
        </p:txBody>
      </p:sp>
      <p:sp>
        <p:nvSpPr>
          <p:cNvPr id="346" name="Google Shape;346;p4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Why version control? </a:t>
            </a:r>
            <a:endParaRPr b="1" sz="3000">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an account!</a:t>
            </a:r>
            <a:endParaRPr b="1" sz="3000">
              <a:solidFill>
                <a:srgbClr val="000000"/>
              </a:solidFill>
              <a:latin typeface="Open Sans"/>
              <a:ea typeface="Open Sans"/>
              <a:cs typeface="Open Sans"/>
              <a:sym typeface="Open Sans"/>
            </a:endParaRPr>
          </a:p>
        </p:txBody>
      </p:sp>
      <p:sp>
        <p:nvSpPr>
          <p:cNvPr id="352" name="Google Shape;352;p49"/>
          <p:cNvSpPr/>
          <p:nvPr/>
        </p:nvSpPr>
        <p:spPr>
          <a:xfrm>
            <a:off x="242763" y="2509250"/>
            <a:ext cx="4228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lt1"/>
                </a:solidFill>
                <a:latin typeface="Open Sans"/>
                <a:ea typeface="Open Sans"/>
                <a:cs typeface="Open Sans"/>
                <a:sym typeface="Open Sans"/>
                <a:hlinkClick r:id="rId3"/>
              </a:rPr>
              <a:t>http://mlhlocal.</a:t>
            </a:r>
            <a:r>
              <a:rPr b="1" lang="en" sz="1800" u="sng">
                <a:solidFill>
                  <a:schemeClr val="lt1"/>
                </a:solidFill>
                <a:latin typeface="Open Sans"/>
                <a:ea typeface="Open Sans"/>
                <a:cs typeface="Open Sans"/>
                <a:sym typeface="Open Sans"/>
                <a:hlinkClick r:id="rId4"/>
              </a:rPr>
              <a:t>host</a:t>
            </a:r>
            <a:r>
              <a:rPr b="1" lang="en" sz="1800" u="sng">
                <a:solidFill>
                  <a:schemeClr val="lt1"/>
                </a:solidFill>
                <a:latin typeface="Open Sans"/>
                <a:ea typeface="Open Sans"/>
                <a:cs typeface="Open Sans"/>
                <a:sym typeface="Open Sans"/>
                <a:hlinkClick r:id="rId5"/>
              </a:rPr>
              <a:t>/github-edu</a:t>
            </a:r>
            <a:endParaRPr sz="1800">
              <a:solidFill>
                <a:schemeClr val="lt1"/>
              </a:solidFill>
            </a:endParaRPr>
          </a:p>
        </p:txBody>
      </p:sp>
      <p:sp>
        <p:nvSpPr>
          <p:cNvPr id="353" name="Google Shape;353;p49"/>
          <p:cNvSpPr txBox="1"/>
          <p:nvPr/>
        </p:nvSpPr>
        <p:spPr>
          <a:xfrm>
            <a:off x="161550" y="1376175"/>
            <a:ext cx="8820900" cy="824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Visit the URL on the left if you're a student and on the right if you are not. Follow the instructions on GitHub.com to make your account! </a:t>
            </a:r>
            <a:endParaRPr sz="1800">
              <a:latin typeface="Open Sans"/>
              <a:ea typeface="Open Sans"/>
              <a:cs typeface="Open Sans"/>
              <a:sym typeface="Open Sans"/>
            </a:endParaRPr>
          </a:p>
        </p:txBody>
      </p:sp>
      <p:sp>
        <p:nvSpPr>
          <p:cNvPr id="354" name="Google Shape;354;p49"/>
          <p:cNvSpPr/>
          <p:nvPr/>
        </p:nvSpPr>
        <p:spPr>
          <a:xfrm>
            <a:off x="4673038" y="2509250"/>
            <a:ext cx="4228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rgbClr val="FFFFFF"/>
                </a:solidFill>
                <a:latin typeface="Open Sans"/>
                <a:ea typeface="Open Sans"/>
                <a:cs typeface="Open Sans"/>
                <a:sym typeface="Open Sans"/>
                <a:hlinkClick r:id="rId6"/>
              </a:rPr>
              <a:t>http://mlhlocal.host/github-signup</a:t>
            </a:r>
            <a:endParaRPr sz="1800">
              <a:solidFill>
                <a:srgbClr val="EAEAEA"/>
              </a:solidFill>
            </a:endParaRPr>
          </a:p>
        </p:txBody>
      </p:sp>
      <p:pic>
        <p:nvPicPr>
          <p:cNvPr id="355" name="Google Shape;355;p49"/>
          <p:cNvPicPr preferRelativeResize="0"/>
          <p:nvPr/>
        </p:nvPicPr>
        <p:blipFill>
          <a:blip r:embed="rId7">
            <a:alphaModFix/>
          </a:blip>
          <a:stretch>
            <a:fillRect/>
          </a:stretch>
        </p:blipFill>
        <p:spPr>
          <a:xfrm>
            <a:off x="242763" y="3678025"/>
            <a:ext cx="4228201" cy="2702398"/>
          </a:xfrm>
          <a:prstGeom prst="rect">
            <a:avLst/>
          </a:prstGeom>
          <a:noFill/>
          <a:ln cap="flat" cmpd="sng" w="19050">
            <a:solidFill>
              <a:schemeClr val="dk2"/>
            </a:solidFill>
            <a:prstDash val="solid"/>
            <a:round/>
            <a:headEnd len="sm" w="sm" type="none"/>
            <a:tailEnd len="sm" w="sm" type="none"/>
          </a:ln>
        </p:spPr>
      </p:pic>
      <p:pic>
        <p:nvPicPr>
          <p:cNvPr id="356" name="Google Shape;356;p49"/>
          <p:cNvPicPr preferRelativeResize="0"/>
          <p:nvPr/>
        </p:nvPicPr>
        <p:blipFill rotWithShape="1">
          <a:blip r:embed="rId8">
            <a:alphaModFix/>
          </a:blip>
          <a:srcRect b="15325" l="0" r="0" t="0"/>
          <a:stretch/>
        </p:blipFill>
        <p:spPr>
          <a:xfrm>
            <a:off x="4673037" y="3678025"/>
            <a:ext cx="4228199" cy="27023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GitHub</a:t>
            </a:r>
            <a:endParaRPr b="1" sz="3000">
              <a:solidFill>
                <a:srgbClr val="000000"/>
              </a:solidFill>
              <a:latin typeface="Open Sans"/>
              <a:ea typeface="Open Sans"/>
              <a:cs typeface="Open Sans"/>
              <a:sym typeface="Open Sans"/>
            </a:endParaRPr>
          </a:p>
        </p:txBody>
      </p:sp>
      <p:sp>
        <p:nvSpPr>
          <p:cNvPr id="362" name="Google Shape;362;p50"/>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pic>
        <p:nvPicPr>
          <p:cNvPr id="363" name="Google Shape;363;p50"/>
          <p:cNvPicPr preferRelativeResize="0"/>
          <p:nvPr/>
        </p:nvPicPr>
        <p:blipFill>
          <a:blip r:embed="rId3">
            <a:alphaModFix/>
          </a:blip>
          <a:stretch>
            <a:fillRect/>
          </a:stretch>
        </p:blipFill>
        <p:spPr>
          <a:xfrm>
            <a:off x="152400" y="1916325"/>
            <a:ext cx="8839203" cy="2468502"/>
          </a:xfrm>
          <a:prstGeom prst="rect">
            <a:avLst/>
          </a:prstGeom>
          <a:noFill/>
          <a:ln cap="flat" cmpd="sng" w="19050">
            <a:solidFill>
              <a:schemeClr val="dk2"/>
            </a:solidFill>
            <a:prstDash val="solid"/>
            <a:round/>
            <a:headEnd len="sm" w="sm" type="none"/>
            <a:tailEnd len="sm" w="sm" type="none"/>
          </a:ln>
        </p:spPr>
      </p:pic>
      <p:sp>
        <p:nvSpPr>
          <p:cNvPr id="364" name="Google Shape;364;p50"/>
          <p:cNvSpPr txBox="1"/>
          <p:nvPr/>
        </p:nvSpPr>
        <p:spPr>
          <a:xfrm>
            <a:off x="219450" y="4321350"/>
            <a:ext cx="8705100" cy="154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1000"/>
              </a:spcAft>
              <a:buNone/>
            </a:pPr>
            <a:r>
              <a:rPr lang="en" sz="1800">
                <a:solidFill>
                  <a:srgbClr val="353535"/>
                </a:solidFill>
                <a:latin typeface="Open Sans"/>
                <a:ea typeface="Open Sans"/>
                <a:cs typeface="Open Sans"/>
                <a:sym typeface="Open Sans"/>
              </a:rPr>
              <a:t>Next to the search bar, you can select Pull requests. This will show you your own pull requests against other people's repos. </a:t>
            </a:r>
            <a:endParaRPr sz="1800">
              <a:solidFill>
                <a:srgbClr val="353535"/>
              </a:solidFill>
              <a:latin typeface="Open Sans"/>
              <a:ea typeface="Open Sans"/>
              <a:cs typeface="Open Sans"/>
              <a:sym typeface="Open Sans"/>
            </a:endParaRPr>
          </a:p>
        </p:txBody>
      </p:sp>
      <p:sp>
        <p:nvSpPr>
          <p:cNvPr id="365" name="Google Shape;365;p50"/>
          <p:cNvSpPr/>
          <p:nvPr/>
        </p:nvSpPr>
        <p:spPr>
          <a:xfrm>
            <a:off x="2457450" y="1963075"/>
            <a:ext cx="6924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50"/>
          <p:cNvGrpSpPr/>
          <p:nvPr/>
        </p:nvGrpSpPr>
        <p:grpSpPr>
          <a:xfrm>
            <a:off x="454397" y="5432000"/>
            <a:ext cx="8235198" cy="1116000"/>
            <a:chOff x="174700" y="3273600"/>
            <a:chExt cx="4195210" cy="1116000"/>
          </a:xfrm>
        </p:grpSpPr>
        <p:grpSp>
          <p:nvGrpSpPr>
            <p:cNvPr id="367" name="Google Shape;367;p50"/>
            <p:cNvGrpSpPr/>
            <p:nvPr/>
          </p:nvGrpSpPr>
          <p:grpSpPr>
            <a:xfrm>
              <a:off x="174702" y="3621600"/>
              <a:ext cx="4195208" cy="768000"/>
              <a:chOff x="160476" y="0"/>
              <a:chExt cx="5525100" cy="768000"/>
            </a:xfrm>
          </p:grpSpPr>
          <p:sp>
            <p:nvSpPr>
              <p:cNvPr id="368" name="Google Shape;368;p50"/>
              <p:cNvSpPr/>
              <p:nvPr/>
            </p:nvSpPr>
            <p:spPr>
              <a:xfrm>
                <a:off x="160476" y="0"/>
                <a:ext cx="5525100" cy="760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369" name="Google Shape;369;p50"/>
              <p:cNvSpPr txBox="1"/>
              <p:nvPr/>
            </p:nvSpPr>
            <p:spPr>
              <a:xfrm>
                <a:off x="240449" y="7200"/>
                <a:ext cx="5367000" cy="7608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latin typeface="Open Sans"/>
                    <a:ea typeface="Open Sans"/>
                    <a:cs typeface="Open Sans"/>
                    <a:sym typeface="Open Sans"/>
                  </a:rPr>
                  <a:t>pull request</a:t>
                </a:r>
                <a:r>
                  <a:rPr b="1" lang="en" sz="1800"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way to ask to make changes to someone else's code by submitting your own changes for their review</a:t>
                </a:r>
                <a:endParaRPr sz="1800">
                  <a:latin typeface="Open Sans"/>
                  <a:ea typeface="Open Sans"/>
                  <a:cs typeface="Open Sans"/>
                  <a:sym typeface="Open Sans"/>
                </a:endParaRPr>
              </a:p>
            </p:txBody>
          </p:sp>
        </p:grpSp>
        <p:sp>
          <p:nvSpPr>
            <p:cNvPr id="370" name="Google Shape;370;p50"/>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51"/>
          <p:cNvPicPr preferRelativeResize="0"/>
          <p:nvPr/>
        </p:nvPicPr>
        <p:blipFill>
          <a:blip r:embed="rId3">
            <a:alphaModFix/>
          </a:blip>
          <a:stretch>
            <a:fillRect/>
          </a:stretch>
        </p:blipFill>
        <p:spPr>
          <a:xfrm>
            <a:off x="152400" y="1916325"/>
            <a:ext cx="8839203" cy="2468502"/>
          </a:xfrm>
          <a:prstGeom prst="rect">
            <a:avLst/>
          </a:prstGeom>
          <a:noFill/>
          <a:ln cap="flat" cmpd="sng" w="19050">
            <a:solidFill>
              <a:schemeClr val="dk2"/>
            </a:solidFill>
            <a:prstDash val="solid"/>
            <a:round/>
            <a:headEnd len="sm" w="sm" type="none"/>
            <a:tailEnd len="sm" w="sm" type="none"/>
          </a:ln>
        </p:spPr>
      </p:pic>
      <p:sp>
        <p:nvSpPr>
          <p:cNvPr id="376" name="Google Shape;376;p5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GitHub</a:t>
            </a:r>
            <a:endParaRPr b="1" sz="3000">
              <a:solidFill>
                <a:srgbClr val="000000"/>
              </a:solidFill>
              <a:latin typeface="Open Sans"/>
              <a:ea typeface="Open Sans"/>
              <a:cs typeface="Open Sans"/>
              <a:sym typeface="Open Sans"/>
            </a:endParaRPr>
          </a:p>
        </p:txBody>
      </p:sp>
      <p:sp>
        <p:nvSpPr>
          <p:cNvPr id="377" name="Google Shape;377;p51"/>
          <p:cNvSpPr/>
          <p:nvPr/>
        </p:nvSpPr>
        <p:spPr>
          <a:xfrm>
            <a:off x="3116450" y="1982200"/>
            <a:ext cx="4356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1"/>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grpSp>
        <p:nvGrpSpPr>
          <p:cNvPr id="379" name="Google Shape;379;p51"/>
          <p:cNvGrpSpPr/>
          <p:nvPr/>
        </p:nvGrpSpPr>
        <p:grpSpPr>
          <a:xfrm>
            <a:off x="454397" y="5432000"/>
            <a:ext cx="8235198" cy="1116000"/>
            <a:chOff x="174700" y="3273600"/>
            <a:chExt cx="4195210" cy="1116000"/>
          </a:xfrm>
        </p:grpSpPr>
        <p:grpSp>
          <p:nvGrpSpPr>
            <p:cNvPr id="380" name="Google Shape;380;p51"/>
            <p:cNvGrpSpPr/>
            <p:nvPr/>
          </p:nvGrpSpPr>
          <p:grpSpPr>
            <a:xfrm>
              <a:off x="174702" y="3621600"/>
              <a:ext cx="4195208" cy="768000"/>
              <a:chOff x="160476" y="0"/>
              <a:chExt cx="5525100" cy="768000"/>
            </a:xfrm>
          </p:grpSpPr>
          <p:sp>
            <p:nvSpPr>
              <p:cNvPr id="381" name="Google Shape;381;p51"/>
              <p:cNvSpPr/>
              <p:nvPr/>
            </p:nvSpPr>
            <p:spPr>
              <a:xfrm>
                <a:off x="160476" y="0"/>
                <a:ext cx="5525100" cy="760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382" name="Google Shape;382;p51"/>
              <p:cNvSpPr txBox="1"/>
              <p:nvPr/>
            </p:nvSpPr>
            <p:spPr>
              <a:xfrm>
                <a:off x="240449" y="7200"/>
                <a:ext cx="5367000" cy="7608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chemeClr val="dk1"/>
                  </a:buClr>
                  <a:buSzPts val="1100"/>
                  <a:buFont typeface="Arial"/>
                  <a:buNone/>
                </a:pPr>
                <a:r>
                  <a:rPr b="1" lang="en" sz="1800" u="sng">
                    <a:solidFill>
                      <a:schemeClr val="dk1"/>
                    </a:solidFill>
                    <a:latin typeface="Open Sans"/>
                    <a:ea typeface="Open Sans"/>
                    <a:cs typeface="Open Sans"/>
                    <a:sym typeface="Open Sans"/>
                  </a:rPr>
                  <a:t>issues:</a:t>
                </a:r>
                <a:r>
                  <a:rPr lang="en" sz="1800">
                    <a:solidFill>
                      <a:schemeClr val="dk1"/>
                    </a:solidFill>
                    <a:latin typeface="Open Sans"/>
                    <a:ea typeface="Open Sans"/>
                    <a:cs typeface="Open Sans"/>
                    <a:sym typeface="Open Sans"/>
                  </a:rPr>
                  <a:t> a way to share a problem about someone else's code, without necessarily submitting your own solution</a:t>
                </a:r>
                <a:endParaRPr sz="1800">
                  <a:latin typeface="Open Sans"/>
                  <a:ea typeface="Open Sans"/>
                  <a:cs typeface="Open Sans"/>
                  <a:sym typeface="Open Sans"/>
                </a:endParaRPr>
              </a:p>
            </p:txBody>
          </p:sp>
        </p:grpSp>
        <p:sp>
          <p:nvSpPr>
            <p:cNvPr id="383" name="Google Shape;383;p51"/>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
        <p:nvSpPr>
          <p:cNvPr id="384" name="Google Shape;384;p51"/>
          <p:cNvSpPr txBox="1"/>
          <p:nvPr/>
        </p:nvSpPr>
        <p:spPr>
          <a:xfrm>
            <a:off x="219450" y="4549950"/>
            <a:ext cx="8705100" cy="15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rPr lang="en" sz="1800">
                <a:solidFill>
                  <a:srgbClr val="353535"/>
                </a:solidFill>
                <a:latin typeface="Open Sans"/>
                <a:ea typeface="Open Sans"/>
                <a:cs typeface="Open Sans"/>
                <a:sym typeface="Open Sans"/>
              </a:rPr>
              <a:t>Next to pull requests, you can see any issues you've opened or worked on. </a:t>
            </a:r>
            <a:endParaRPr sz="1800">
              <a:solidFill>
                <a:srgbClr val="353535"/>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pic>
        <p:nvPicPr>
          <p:cNvPr id="389" name="Google Shape;389;p52"/>
          <p:cNvPicPr preferRelativeResize="0"/>
          <p:nvPr/>
        </p:nvPicPr>
        <p:blipFill>
          <a:blip r:embed="rId3">
            <a:alphaModFix/>
          </a:blip>
          <a:stretch>
            <a:fillRect/>
          </a:stretch>
        </p:blipFill>
        <p:spPr>
          <a:xfrm>
            <a:off x="152400" y="1916325"/>
            <a:ext cx="8839203" cy="2468502"/>
          </a:xfrm>
          <a:prstGeom prst="rect">
            <a:avLst/>
          </a:prstGeom>
          <a:noFill/>
          <a:ln cap="flat" cmpd="sng" w="19050">
            <a:solidFill>
              <a:schemeClr val="dk2"/>
            </a:solidFill>
            <a:prstDash val="solid"/>
            <a:round/>
            <a:headEnd len="sm" w="sm" type="none"/>
            <a:tailEnd len="sm" w="sm" type="none"/>
          </a:ln>
        </p:spPr>
      </p:pic>
      <p:sp>
        <p:nvSpPr>
          <p:cNvPr id="390" name="Google Shape;390;p5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GitHub</a:t>
            </a:r>
            <a:endParaRPr b="1" sz="3000">
              <a:solidFill>
                <a:srgbClr val="000000"/>
              </a:solidFill>
              <a:latin typeface="Open Sans"/>
              <a:ea typeface="Open Sans"/>
              <a:cs typeface="Open Sans"/>
              <a:sym typeface="Open Sans"/>
            </a:endParaRPr>
          </a:p>
        </p:txBody>
      </p:sp>
      <p:sp>
        <p:nvSpPr>
          <p:cNvPr id="391" name="Google Shape;391;p52"/>
          <p:cNvSpPr txBox="1"/>
          <p:nvPr/>
        </p:nvSpPr>
        <p:spPr>
          <a:xfrm>
            <a:off x="903600" y="4664350"/>
            <a:ext cx="7336800" cy="168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In the upper right hand corner, you can see any notifications you have received. </a:t>
            </a:r>
            <a:endParaRPr sz="1800">
              <a:solidFill>
                <a:srgbClr val="353535"/>
              </a:solidFill>
              <a:latin typeface="Open Sans"/>
              <a:ea typeface="Open Sans"/>
              <a:cs typeface="Open Sans"/>
              <a:sym typeface="Open Sans"/>
            </a:endParaRPr>
          </a:p>
          <a:p>
            <a:pPr indent="-342900" lvl="0" marL="457200" rtl="0" algn="l">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The + symbol allows you to create a new project. </a:t>
            </a:r>
            <a:endParaRPr sz="1800">
              <a:solidFill>
                <a:srgbClr val="353535"/>
              </a:solidFill>
              <a:latin typeface="Open Sans"/>
              <a:ea typeface="Open Sans"/>
              <a:cs typeface="Open Sans"/>
              <a:sym typeface="Open Sans"/>
            </a:endParaRPr>
          </a:p>
          <a:p>
            <a:pPr indent="-342900" lvl="0" marL="457200" rtl="0" algn="l">
              <a:lnSpc>
                <a:spcPct val="115000"/>
              </a:lnSpc>
              <a:spcBef>
                <a:spcPts val="1000"/>
              </a:spcBef>
              <a:spcAft>
                <a:spcPts val="1000"/>
              </a:spcAft>
              <a:buClr>
                <a:srgbClr val="353535"/>
              </a:buClr>
              <a:buSzPts val="1800"/>
              <a:buFont typeface="Open Sans"/>
              <a:buChar char="●"/>
            </a:pPr>
            <a:r>
              <a:rPr lang="en" sz="1800">
                <a:solidFill>
                  <a:srgbClr val="353535"/>
                </a:solidFill>
                <a:latin typeface="Open Sans"/>
                <a:ea typeface="Open Sans"/>
                <a:cs typeface="Open Sans"/>
                <a:sym typeface="Open Sans"/>
              </a:rPr>
              <a:t>Clicking your avatar opens the settings menu. </a:t>
            </a:r>
            <a:endParaRPr sz="1800">
              <a:solidFill>
                <a:srgbClr val="353535"/>
              </a:solidFill>
              <a:latin typeface="Open Sans"/>
              <a:ea typeface="Open Sans"/>
              <a:cs typeface="Open Sans"/>
              <a:sym typeface="Open Sans"/>
            </a:endParaRPr>
          </a:p>
        </p:txBody>
      </p:sp>
      <p:sp>
        <p:nvSpPr>
          <p:cNvPr id="392" name="Google Shape;392;p52"/>
          <p:cNvSpPr/>
          <p:nvPr/>
        </p:nvSpPr>
        <p:spPr>
          <a:xfrm>
            <a:off x="8086825" y="1974250"/>
            <a:ext cx="8955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2"/>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Google Shape;398;p53"/>
          <p:cNvPicPr preferRelativeResize="0"/>
          <p:nvPr/>
        </p:nvPicPr>
        <p:blipFill>
          <a:blip r:embed="rId3">
            <a:alphaModFix/>
          </a:blip>
          <a:stretch>
            <a:fillRect/>
          </a:stretch>
        </p:blipFill>
        <p:spPr>
          <a:xfrm>
            <a:off x="831975" y="1950700"/>
            <a:ext cx="4923225" cy="3711701"/>
          </a:xfrm>
          <a:prstGeom prst="rect">
            <a:avLst/>
          </a:prstGeom>
          <a:noFill/>
          <a:ln cap="flat" cmpd="sng" w="19050">
            <a:solidFill>
              <a:schemeClr val="dk2"/>
            </a:solidFill>
            <a:prstDash val="solid"/>
            <a:round/>
            <a:headEnd len="sm" w="sm" type="none"/>
            <a:tailEnd len="sm" w="sm" type="none"/>
          </a:ln>
        </p:spPr>
      </p:pic>
      <p:sp>
        <p:nvSpPr>
          <p:cNvPr id="399" name="Google Shape;399;p5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a Repository</a:t>
            </a:r>
            <a:endParaRPr b="1" sz="3000">
              <a:solidFill>
                <a:srgbClr val="000000"/>
              </a:solidFill>
              <a:latin typeface="Open Sans"/>
              <a:ea typeface="Open Sans"/>
              <a:cs typeface="Open Sans"/>
              <a:sym typeface="Open Sans"/>
            </a:endParaRPr>
          </a:p>
        </p:txBody>
      </p:sp>
      <p:sp>
        <p:nvSpPr>
          <p:cNvPr id="400" name="Google Shape;400;p53"/>
          <p:cNvSpPr/>
          <p:nvPr/>
        </p:nvSpPr>
        <p:spPr>
          <a:xfrm>
            <a:off x="4265625" y="2048175"/>
            <a:ext cx="40464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lt1"/>
                </a:solidFill>
                <a:latin typeface="Open Sans"/>
                <a:ea typeface="Open Sans"/>
                <a:cs typeface="Open Sans"/>
                <a:sym typeface="Open Sans"/>
                <a:hlinkClick r:id="rId4"/>
              </a:rPr>
              <a:t>http://mlhlocal.host/github-code</a:t>
            </a:r>
            <a:endParaRPr sz="1800">
              <a:solidFill>
                <a:schemeClr val="lt1"/>
              </a:solidFill>
            </a:endParaRPr>
          </a:p>
        </p:txBody>
      </p:sp>
      <p:grpSp>
        <p:nvGrpSpPr>
          <p:cNvPr id="401" name="Google Shape;401;p53"/>
          <p:cNvGrpSpPr/>
          <p:nvPr/>
        </p:nvGrpSpPr>
        <p:grpSpPr>
          <a:xfrm>
            <a:off x="831975" y="5791940"/>
            <a:ext cx="7480057" cy="884745"/>
            <a:chOff x="174702" y="3273593"/>
            <a:chExt cx="4195208" cy="1308601"/>
          </a:xfrm>
        </p:grpSpPr>
        <p:grpSp>
          <p:nvGrpSpPr>
            <p:cNvPr id="402" name="Google Shape;402;p53"/>
            <p:cNvGrpSpPr/>
            <p:nvPr/>
          </p:nvGrpSpPr>
          <p:grpSpPr>
            <a:xfrm>
              <a:off x="174702" y="3621598"/>
              <a:ext cx="4195208" cy="960595"/>
              <a:chOff x="160476" y="-2"/>
              <a:chExt cx="5525100" cy="960595"/>
            </a:xfrm>
          </p:grpSpPr>
          <p:sp>
            <p:nvSpPr>
              <p:cNvPr id="403" name="Google Shape;403;p53"/>
              <p:cNvSpPr/>
              <p:nvPr/>
            </p:nvSpPr>
            <p:spPr>
              <a:xfrm>
                <a:off x="160476" y="-2"/>
                <a:ext cx="5525100" cy="875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404" name="Google Shape;404;p53"/>
              <p:cNvSpPr txBox="1"/>
              <p:nvPr/>
            </p:nvSpPr>
            <p:spPr>
              <a:xfrm>
                <a:off x="240453" y="159593"/>
                <a:ext cx="5367000" cy="8010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latin typeface="Open Sans"/>
                    <a:ea typeface="Open Sans"/>
                    <a:cs typeface="Open Sans"/>
                    <a:sym typeface="Open Sans"/>
                  </a:rPr>
                  <a:t>repository</a:t>
                </a:r>
                <a:r>
                  <a:rPr b="1" lang="en" sz="1800"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think of this like a project folder where code is stored! </a:t>
                </a:r>
                <a:endParaRPr sz="1800">
                  <a:latin typeface="Open Sans"/>
                  <a:ea typeface="Open Sans"/>
                  <a:cs typeface="Open Sans"/>
                  <a:sym typeface="Open Sans"/>
                </a:endParaRPr>
              </a:p>
            </p:txBody>
          </p:sp>
        </p:grpSp>
        <p:sp>
          <p:nvSpPr>
            <p:cNvPr id="405" name="Google Shape;405;p53"/>
            <p:cNvSpPr/>
            <p:nvPr/>
          </p:nvSpPr>
          <p:spPr>
            <a:xfrm>
              <a:off x="174710" y="3273593"/>
              <a:ext cx="4195200" cy="4458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
        <p:nvSpPr>
          <p:cNvPr id="406" name="Google Shape;406;p53"/>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Navigate to the URL below and let's check out the repository for the map!</a:t>
            </a:r>
            <a:endParaRPr sz="18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a Repository</a:t>
            </a:r>
            <a:endParaRPr b="1" sz="3000">
              <a:solidFill>
                <a:srgbClr val="000000"/>
              </a:solidFill>
              <a:latin typeface="Open Sans"/>
              <a:ea typeface="Open Sans"/>
              <a:cs typeface="Open Sans"/>
              <a:sym typeface="Open Sans"/>
            </a:endParaRPr>
          </a:p>
        </p:txBody>
      </p:sp>
      <p:sp>
        <p:nvSpPr>
          <p:cNvPr id="412" name="Google Shape;412;p54"/>
          <p:cNvSpPr txBox="1"/>
          <p:nvPr/>
        </p:nvSpPr>
        <p:spPr>
          <a:xfrm>
            <a:off x="161550" y="1376175"/>
            <a:ext cx="8820900" cy="62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The first tab in a repository is the </a:t>
            </a:r>
            <a:r>
              <a:rPr b="1" lang="en" sz="1800">
                <a:solidFill>
                  <a:srgbClr val="5EA5E5"/>
                </a:solidFill>
                <a:latin typeface="Open Sans"/>
                <a:ea typeface="Open Sans"/>
                <a:cs typeface="Open Sans"/>
                <a:sym typeface="Open Sans"/>
              </a:rPr>
              <a:t>Code</a:t>
            </a:r>
            <a:r>
              <a:rPr lang="en" sz="1800">
                <a:latin typeface="Open Sans"/>
                <a:ea typeface="Open Sans"/>
                <a:cs typeface="Open Sans"/>
                <a:sym typeface="Open Sans"/>
              </a:rPr>
              <a:t> tab. It shows the code in the project. </a:t>
            </a:r>
            <a:endParaRPr sz="1800">
              <a:latin typeface="Open Sans"/>
              <a:ea typeface="Open Sans"/>
              <a:cs typeface="Open Sans"/>
              <a:sym typeface="Open Sans"/>
            </a:endParaRPr>
          </a:p>
        </p:txBody>
      </p:sp>
      <p:grpSp>
        <p:nvGrpSpPr>
          <p:cNvPr id="413" name="Google Shape;413;p54"/>
          <p:cNvGrpSpPr/>
          <p:nvPr/>
        </p:nvGrpSpPr>
        <p:grpSpPr>
          <a:xfrm>
            <a:off x="1642847" y="2115750"/>
            <a:ext cx="5858301" cy="4416650"/>
            <a:chOff x="1642847" y="2230225"/>
            <a:chExt cx="5858301" cy="4416650"/>
          </a:xfrm>
        </p:grpSpPr>
        <p:pic>
          <p:nvPicPr>
            <p:cNvPr id="414" name="Google Shape;414;p54"/>
            <p:cNvPicPr preferRelativeResize="0"/>
            <p:nvPr/>
          </p:nvPicPr>
          <p:blipFill>
            <a:blip r:embed="rId3">
              <a:alphaModFix/>
            </a:blip>
            <a:stretch>
              <a:fillRect/>
            </a:stretch>
          </p:blipFill>
          <p:spPr>
            <a:xfrm>
              <a:off x="1642847" y="2230225"/>
              <a:ext cx="5858301" cy="4416650"/>
            </a:xfrm>
            <a:prstGeom prst="rect">
              <a:avLst/>
            </a:prstGeom>
            <a:noFill/>
            <a:ln cap="flat" cmpd="sng" w="19050">
              <a:solidFill>
                <a:schemeClr val="dk2"/>
              </a:solidFill>
              <a:prstDash val="solid"/>
              <a:round/>
              <a:headEnd len="sm" w="sm" type="none"/>
              <a:tailEnd len="sm" w="sm" type="none"/>
            </a:ln>
          </p:spPr>
        </p:pic>
        <p:sp>
          <p:nvSpPr>
            <p:cNvPr id="415" name="Google Shape;415;p54"/>
            <p:cNvSpPr/>
            <p:nvPr/>
          </p:nvSpPr>
          <p:spPr>
            <a:xfrm>
              <a:off x="1736900" y="2503475"/>
              <a:ext cx="590100" cy="356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a Repository</a:t>
            </a:r>
            <a:endParaRPr b="1" sz="3000">
              <a:solidFill>
                <a:srgbClr val="000000"/>
              </a:solidFill>
              <a:latin typeface="Open Sans"/>
              <a:ea typeface="Open Sans"/>
              <a:cs typeface="Open Sans"/>
              <a:sym typeface="Open Sans"/>
            </a:endParaRPr>
          </a:p>
        </p:txBody>
      </p:sp>
      <p:sp>
        <p:nvSpPr>
          <p:cNvPr id="421" name="Google Shape;421;p55"/>
          <p:cNvSpPr txBox="1"/>
          <p:nvPr/>
        </p:nvSpPr>
        <p:spPr>
          <a:xfrm>
            <a:off x="80700" y="1402550"/>
            <a:ext cx="8982600" cy="1093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The second tab is the </a:t>
            </a:r>
            <a:r>
              <a:rPr b="1" lang="en" sz="1800">
                <a:solidFill>
                  <a:srgbClr val="5EA5E5"/>
                </a:solidFill>
                <a:latin typeface="Open Sans"/>
                <a:ea typeface="Open Sans"/>
                <a:cs typeface="Open Sans"/>
                <a:sym typeface="Open Sans"/>
              </a:rPr>
              <a:t>Issues</a:t>
            </a:r>
            <a:r>
              <a:rPr lang="en" sz="1800">
                <a:latin typeface="Open Sans"/>
                <a:ea typeface="Open Sans"/>
                <a:cs typeface="Open Sans"/>
                <a:sym typeface="Open Sans"/>
              </a:rPr>
              <a:t> tab. If there is a problem with the code in someone's project, you can open an Issue and let them know about it. Pro-tip: You should always follow the project maintainer's instructions for opening an issue. </a:t>
            </a:r>
            <a:endParaRPr sz="1800">
              <a:latin typeface="Open Sans"/>
              <a:ea typeface="Open Sans"/>
              <a:cs typeface="Open Sans"/>
              <a:sym typeface="Open Sans"/>
            </a:endParaRPr>
          </a:p>
        </p:txBody>
      </p:sp>
      <p:grpSp>
        <p:nvGrpSpPr>
          <p:cNvPr id="422" name="Google Shape;422;p55"/>
          <p:cNvGrpSpPr/>
          <p:nvPr/>
        </p:nvGrpSpPr>
        <p:grpSpPr>
          <a:xfrm>
            <a:off x="1697225" y="2651300"/>
            <a:ext cx="5749548" cy="3966975"/>
            <a:chOff x="1697225" y="2727500"/>
            <a:chExt cx="5749548" cy="3966975"/>
          </a:xfrm>
        </p:grpSpPr>
        <p:pic>
          <p:nvPicPr>
            <p:cNvPr id="423" name="Google Shape;423;p55"/>
            <p:cNvPicPr preferRelativeResize="0"/>
            <p:nvPr/>
          </p:nvPicPr>
          <p:blipFill>
            <a:blip r:embed="rId3">
              <a:alphaModFix/>
            </a:blip>
            <a:stretch>
              <a:fillRect/>
            </a:stretch>
          </p:blipFill>
          <p:spPr>
            <a:xfrm>
              <a:off x="1697225" y="2727500"/>
              <a:ext cx="5749548" cy="3966975"/>
            </a:xfrm>
            <a:prstGeom prst="rect">
              <a:avLst/>
            </a:prstGeom>
            <a:noFill/>
            <a:ln cap="flat" cmpd="sng" w="19050">
              <a:solidFill>
                <a:schemeClr val="dk2"/>
              </a:solidFill>
              <a:prstDash val="solid"/>
              <a:round/>
              <a:headEnd len="sm" w="sm" type="none"/>
              <a:tailEnd len="sm" w="sm" type="none"/>
            </a:ln>
          </p:spPr>
        </p:pic>
        <p:sp>
          <p:nvSpPr>
            <p:cNvPr id="424" name="Google Shape;424;p55"/>
            <p:cNvSpPr/>
            <p:nvPr/>
          </p:nvSpPr>
          <p:spPr>
            <a:xfrm>
              <a:off x="2204475" y="2982200"/>
              <a:ext cx="734700" cy="311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a Repository</a:t>
            </a:r>
            <a:endParaRPr b="1" sz="3000">
              <a:solidFill>
                <a:srgbClr val="000000"/>
              </a:solidFill>
              <a:latin typeface="Open Sans"/>
              <a:ea typeface="Open Sans"/>
              <a:cs typeface="Open Sans"/>
              <a:sym typeface="Open Sans"/>
            </a:endParaRPr>
          </a:p>
        </p:txBody>
      </p:sp>
      <p:sp>
        <p:nvSpPr>
          <p:cNvPr id="430" name="Google Shape;430;p56"/>
          <p:cNvSpPr txBox="1"/>
          <p:nvPr/>
        </p:nvSpPr>
        <p:spPr>
          <a:xfrm>
            <a:off x="161550" y="1376175"/>
            <a:ext cx="8820900" cy="1093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The third tab is the </a:t>
            </a:r>
            <a:r>
              <a:rPr b="1" lang="en" sz="1800">
                <a:solidFill>
                  <a:srgbClr val="5EA5E5"/>
                </a:solidFill>
                <a:latin typeface="Open Sans"/>
                <a:ea typeface="Open Sans"/>
                <a:cs typeface="Open Sans"/>
                <a:sym typeface="Open Sans"/>
              </a:rPr>
              <a:t>Pull Requests</a:t>
            </a:r>
            <a:r>
              <a:rPr lang="en" sz="1800">
                <a:latin typeface="Open Sans"/>
                <a:ea typeface="Open Sans"/>
                <a:cs typeface="Open Sans"/>
                <a:sym typeface="Open Sans"/>
              </a:rPr>
              <a:t> tab. If you want to contribute code to someone's repository, you'll open a Pull Request. You'll do that today!</a:t>
            </a:r>
            <a:endParaRPr sz="1800">
              <a:latin typeface="Open Sans"/>
              <a:ea typeface="Open Sans"/>
              <a:cs typeface="Open Sans"/>
              <a:sym typeface="Open Sans"/>
            </a:endParaRPr>
          </a:p>
        </p:txBody>
      </p:sp>
      <p:pic>
        <p:nvPicPr>
          <p:cNvPr id="431" name="Google Shape;431;p56"/>
          <p:cNvPicPr preferRelativeResize="0"/>
          <p:nvPr/>
        </p:nvPicPr>
        <p:blipFill>
          <a:blip r:embed="rId3">
            <a:alphaModFix/>
          </a:blip>
          <a:stretch>
            <a:fillRect/>
          </a:stretch>
        </p:blipFill>
        <p:spPr>
          <a:xfrm>
            <a:off x="1503913" y="2498900"/>
            <a:ext cx="6136175" cy="3966976"/>
          </a:xfrm>
          <a:prstGeom prst="rect">
            <a:avLst/>
          </a:prstGeom>
          <a:noFill/>
          <a:ln cap="flat" cmpd="sng" w="19050">
            <a:solidFill>
              <a:schemeClr val="dk2"/>
            </a:solidFill>
            <a:prstDash val="solid"/>
            <a:round/>
            <a:headEnd len="sm" w="sm" type="none"/>
            <a:tailEnd len="sm" w="sm" type="none"/>
          </a:ln>
        </p:spPr>
      </p:pic>
      <p:sp>
        <p:nvSpPr>
          <p:cNvPr id="432" name="Google Shape;432;p56"/>
          <p:cNvSpPr/>
          <p:nvPr/>
        </p:nvSpPr>
        <p:spPr>
          <a:xfrm>
            <a:off x="2817725" y="2790725"/>
            <a:ext cx="950700" cy="39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9"/>
          <p:cNvSpPr txBox="1"/>
          <p:nvPr/>
        </p:nvSpPr>
        <p:spPr>
          <a:xfrm>
            <a:off x="161550" y="18698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rgbClr val="FFFFFF"/>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rgbClr val="FFFFFF"/>
                </a:solidFill>
                <a:latin typeface="Open Sans"/>
                <a:ea typeface="Open Sans"/>
                <a:cs typeface="Open Sans"/>
                <a:sym typeface="Open Sans"/>
              </a:rPr>
              <a:t> is to Empower Hackers.</a:t>
            </a:r>
            <a:endParaRPr b="1" i="1" sz="3000">
              <a:solidFill>
                <a:srgbClr val="FFFFFF"/>
              </a:solidFill>
              <a:latin typeface="Open Sans"/>
              <a:ea typeface="Open Sans"/>
              <a:cs typeface="Open Sans"/>
              <a:sym typeface="Open Sans"/>
            </a:endParaRPr>
          </a:p>
        </p:txBody>
      </p:sp>
      <p:sp>
        <p:nvSpPr>
          <p:cNvPr id="262" name="Google Shape;262;p39"/>
          <p:cNvSpPr/>
          <p:nvPr/>
        </p:nvSpPr>
        <p:spPr>
          <a:xfrm>
            <a:off x="32782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263" name="Google Shape;263;p39"/>
          <p:cNvSpPr/>
          <p:nvPr/>
        </p:nvSpPr>
        <p:spPr>
          <a:xfrm>
            <a:off x="3293550"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264" name="Google Shape;264;p39"/>
          <p:cNvSpPr/>
          <p:nvPr/>
        </p:nvSpPr>
        <p:spPr>
          <a:xfrm>
            <a:off x="625927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3,000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265" name="Google Shape;265;p39"/>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266" name="Google Shape;266;p39"/>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We hope you learn something awesome today!</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Find more resources: http://mlh.io/</a:t>
            </a:r>
            <a:endParaRPr i="1" sz="2200">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7"/>
          <p:cNvSpPr txBox="1"/>
          <p:nvPr/>
        </p:nvSpPr>
        <p:spPr>
          <a:xfrm>
            <a:off x="817350" y="2587800"/>
            <a:ext cx="7509300" cy="16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There is a lot of terminology regarding Git and GitHub. Let's get started! </a:t>
            </a:r>
            <a:endParaRPr b="1" sz="2800">
              <a:solidFill>
                <a:schemeClr val="lt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pic>
        <p:nvPicPr>
          <p:cNvPr id="443" name="Google Shape;443;p58"/>
          <p:cNvPicPr preferRelativeResize="0"/>
          <p:nvPr/>
        </p:nvPicPr>
        <p:blipFill>
          <a:blip r:embed="rId3">
            <a:alphaModFix/>
          </a:blip>
          <a:stretch>
            <a:fillRect/>
          </a:stretch>
        </p:blipFill>
        <p:spPr>
          <a:xfrm>
            <a:off x="1341375" y="3228808"/>
            <a:ext cx="390525" cy="228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Developer Workflow</a:t>
            </a:r>
            <a:endParaRPr b="1" sz="3000">
              <a:solidFill>
                <a:srgbClr val="000000"/>
              </a:solidFill>
              <a:latin typeface="Open Sans"/>
              <a:ea typeface="Open Sans"/>
              <a:cs typeface="Open Sans"/>
              <a:sym typeface="Open Sans"/>
            </a:endParaRPr>
          </a:p>
        </p:txBody>
      </p:sp>
      <p:sp>
        <p:nvSpPr>
          <p:cNvPr id="449" name="Google Shape;449;p59"/>
          <p:cNvSpPr txBox="1"/>
          <p:nvPr/>
        </p:nvSpPr>
        <p:spPr>
          <a:xfrm>
            <a:off x="284975" y="2552350"/>
            <a:ext cx="4092300" cy="407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First, you'll </a:t>
            </a:r>
            <a:r>
              <a:rPr b="1" lang="en" sz="1800">
                <a:latin typeface="Open Sans"/>
                <a:ea typeface="Open Sans"/>
                <a:cs typeface="Open Sans"/>
                <a:sym typeface="Open Sans"/>
              </a:rPr>
              <a:t>fork</a:t>
            </a:r>
            <a:r>
              <a:rPr lang="en" sz="1800">
                <a:latin typeface="Open Sans"/>
                <a:ea typeface="Open Sans"/>
                <a:cs typeface="Open Sans"/>
                <a:sym typeface="Open Sans"/>
              </a:rPr>
              <a:t> someone else's code. This means creating your own copy of it.</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Then you'll create a </a:t>
            </a:r>
            <a:r>
              <a:rPr b="1" lang="en" sz="1800">
                <a:latin typeface="Open Sans"/>
                <a:ea typeface="Open Sans"/>
                <a:cs typeface="Open Sans"/>
                <a:sym typeface="Open Sans"/>
              </a:rPr>
              <a:t>branch</a:t>
            </a:r>
            <a:r>
              <a:rPr lang="en" sz="1800">
                <a:latin typeface="Open Sans"/>
                <a:ea typeface="Open Sans"/>
                <a:cs typeface="Open Sans"/>
                <a:sym typeface="Open Sans"/>
              </a:rPr>
              <a:t>. The branch is a parallel version of your copy, where you'll test your own changes. </a:t>
            </a:r>
            <a:endParaRPr sz="1800">
              <a:latin typeface="Open Sans"/>
              <a:ea typeface="Open Sans"/>
              <a:cs typeface="Open Sans"/>
              <a:sym typeface="Open Sans"/>
            </a:endParaRPr>
          </a:p>
        </p:txBody>
      </p:sp>
      <p:sp>
        <p:nvSpPr>
          <p:cNvPr id="450" name="Google Shape;450;p59"/>
          <p:cNvSpPr txBox="1"/>
          <p:nvPr/>
        </p:nvSpPr>
        <p:spPr>
          <a:xfrm>
            <a:off x="161550" y="1250150"/>
            <a:ext cx="8820900" cy="766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You're going to practice a typical best practice developer workflow.</a:t>
            </a:r>
            <a:endParaRPr sz="1800">
              <a:latin typeface="Open Sans"/>
              <a:ea typeface="Open Sans"/>
              <a:cs typeface="Open Sans"/>
              <a:sym typeface="Open Sans"/>
            </a:endParaRPr>
          </a:p>
        </p:txBody>
      </p:sp>
      <p:grpSp>
        <p:nvGrpSpPr>
          <p:cNvPr id="451" name="Google Shape;451;p59"/>
          <p:cNvGrpSpPr/>
          <p:nvPr/>
        </p:nvGrpSpPr>
        <p:grpSpPr>
          <a:xfrm>
            <a:off x="4587600" y="2476150"/>
            <a:ext cx="4195208" cy="1396200"/>
            <a:chOff x="174700" y="3273600"/>
            <a:chExt cx="4195208" cy="1396200"/>
          </a:xfrm>
        </p:grpSpPr>
        <p:grpSp>
          <p:nvGrpSpPr>
            <p:cNvPr id="452" name="Google Shape;452;p59"/>
            <p:cNvGrpSpPr/>
            <p:nvPr/>
          </p:nvGrpSpPr>
          <p:grpSpPr>
            <a:xfrm>
              <a:off x="174700" y="3621600"/>
              <a:ext cx="4195208" cy="1048200"/>
              <a:chOff x="160474" y="0"/>
              <a:chExt cx="5525100" cy="1048200"/>
            </a:xfrm>
          </p:grpSpPr>
          <p:sp>
            <p:nvSpPr>
              <p:cNvPr id="453" name="Google Shape;453;p59"/>
              <p:cNvSpPr/>
              <p:nvPr/>
            </p:nvSpPr>
            <p:spPr>
              <a:xfrm>
                <a:off x="160474" y="0"/>
                <a:ext cx="5525100" cy="10482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454" name="Google Shape;454;p59"/>
              <p:cNvSpPr txBox="1"/>
              <p:nvPr/>
            </p:nvSpPr>
            <p:spPr>
              <a:xfrm>
                <a:off x="240449" y="159600"/>
                <a:ext cx="5367000" cy="8244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latin typeface="Open Sans"/>
                    <a:ea typeface="Open Sans"/>
                    <a:cs typeface="Open Sans"/>
                    <a:sym typeface="Open Sans"/>
                  </a:rPr>
                  <a:t>fork</a:t>
                </a:r>
                <a:r>
                  <a:rPr b="1" lang="en" sz="1800"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your own copy of someone else's repository. </a:t>
                </a:r>
                <a:endParaRPr sz="1800">
                  <a:latin typeface="Open Sans"/>
                  <a:ea typeface="Open Sans"/>
                  <a:cs typeface="Open Sans"/>
                  <a:sym typeface="Open Sans"/>
                </a:endParaRPr>
              </a:p>
            </p:txBody>
          </p:sp>
        </p:grpSp>
        <p:sp>
          <p:nvSpPr>
            <p:cNvPr id="455" name="Google Shape;455;p59"/>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456" name="Google Shape;456;p59"/>
          <p:cNvSpPr/>
          <p:nvPr/>
        </p:nvSpPr>
        <p:spPr>
          <a:xfrm>
            <a:off x="4587600" y="3872350"/>
            <a:ext cx="4195200" cy="19770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457" name="Google Shape;457;p59"/>
          <p:cNvSpPr txBox="1"/>
          <p:nvPr/>
        </p:nvSpPr>
        <p:spPr>
          <a:xfrm>
            <a:off x="4657475" y="3964338"/>
            <a:ext cx="4075200" cy="17808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latin typeface="Open Sans"/>
                <a:ea typeface="Open Sans"/>
                <a:cs typeface="Open Sans"/>
                <a:sym typeface="Open Sans"/>
              </a:rPr>
              <a:t>branch</a:t>
            </a:r>
            <a:r>
              <a:rPr b="1" lang="en" sz="1800"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parallel version of the master copy of a repo. Making a branch allows you to edit code without accidentally breaking a working version</a:t>
            </a:r>
            <a:endParaRPr sz="18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0"/>
          <p:cNvSpPr/>
          <p:nvPr/>
        </p:nvSpPr>
        <p:spPr>
          <a:xfrm>
            <a:off x="4663450" y="3298264"/>
            <a:ext cx="4195200" cy="869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463" name="Google Shape;463;p6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Developer Workflow</a:t>
            </a:r>
            <a:endParaRPr b="1" sz="3000">
              <a:solidFill>
                <a:srgbClr val="000000"/>
              </a:solidFill>
              <a:latin typeface="Open Sans"/>
              <a:ea typeface="Open Sans"/>
              <a:cs typeface="Open Sans"/>
              <a:sym typeface="Open Sans"/>
            </a:endParaRPr>
          </a:p>
        </p:txBody>
      </p:sp>
      <p:sp>
        <p:nvSpPr>
          <p:cNvPr id="464" name="Google Shape;464;p60"/>
          <p:cNvSpPr txBox="1"/>
          <p:nvPr/>
        </p:nvSpPr>
        <p:spPr>
          <a:xfrm>
            <a:off x="4783450" y="3374479"/>
            <a:ext cx="4075200" cy="7464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latin typeface="Open Sans"/>
                <a:ea typeface="Open Sans"/>
                <a:cs typeface="Open Sans"/>
                <a:sym typeface="Open Sans"/>
              </a:rPr>
              <a:t>commit</a:t>
            </a:r>
            <a:r>
              <a:rPr b="1" lang="en" sz="1800"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group of revisions you want to officially add to your branch</a:t>
            </a:r>
            <a:endParaRPr sz="1800">
              <a:latin typeface="Open Sans"/>
              <a:ea typeface="Open Sans"/>
              <a:cs typeface="Open Sans"/>
              <a:sym typeface="Open Sans"/>
            </a:endParaRPr>
          </a:p>
        </p:txBody>
      </p:sp>
      <p:sp>
        <p:nvSpPr>
          <p:cNvPr id="465" name="Google Shape;465;p60"/>
          <p:cNvSpPr txBox="1"/>
          <p:nvPr/>
        </p:nvSpPr>
        <p:spPr>
          <a:xfrm>
            <a:off x="284975" y="1866550"/>
            <a:ext cx="4092300" cy="407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3"/>
            </a:pPr>
            <a:r>
              <a:rPr lang="en" sz="1800">
                <a:solidFill>
                  <a:schemeClr val="dk1"/>
                </a:solidFill>
                <a:latin typeface="Open Sans"/>
                <a:ea typeface="Open Sans"/>
                <a:cs typeface="Open Sans"/>
                <a:sym typeface="Open Sans"/>
              </a:rPr>
              <a:t>You </a:t>
            </a:r>
            <a:r>
              <a:rPr b="1" lang="en" sz="1800">
                <a:solidFill>
                  <a:schemeClr val="dk1"/>
                </a:solidFill>
                <a:latin typeface="Open Sans"/>
                <a:ea typeface="Open Sans"/>
                <a:cs typeface="Open Sans"/>
                <a:sym typeface="Open Sans"/>
              </a:rPr>
              <a:t>stage</a:t>
            </a:r>
            <a:r>
              <a:rPr lang="en" sz="1800">
                <a:solidFill>
                  <a:schemeClr val="dk1"/>
                </a:solidFill>
                <a:latin typeface="Open Sans"/>
                <a:ea typeface="Open Sans"/>
                <a:cs typeface="Open Sans"/>
                <a:sym typeface="Open Sans"/>
              </a:rPr>
              <a:t> your changes as you go. When you're happy with them, you'll </a:t>
            </a:r>
            <a:r>
              <a:rPr b="1" lang="en" sz="1800">
                <a:solidFill>
                  <a:schemeClr val="dk1"/>
                </a:solidFill>
                <a:latin typeface="Open Sans"/>
                <a:ea typeface="Open Sans"/>
                <a:cs typeface="Open Sans"/>
                <a:sym typeface="Open Sans"/>
              </a:rPr>
              <a:t>commit</a:t>
            </a:r>
            <a:r>
              <a:rPr lang="en" sz="1800">
                <a:solidFill>
                  <a:schemeClr val="dk1"/>
                </a:solidFill>
                <a:latin typeface="Open Sans"/>
                <a:ea typeface="Open Sans"/>
                <a:cs typeface="Open Sans"/>
                <a:sym typeface="Open Sans"/>
              </a:rPr>
              <a:t> them.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If you want to add your code to someone else's project, you'll open a </a:t>
            </a:r>
            <a:r>
              <a:rPr b="1" lang="en" sz="1800">
                <a:solidFill>
                  <a:schemeClr val="dk1"/>
                </a:solidFill>
                <a:latin typeface="Open Sans"/>
                <a:ea typeface="Open Sans"/>
                <a:cs typeface="Open Sans"/>
                <a:sym typeface="Open Sans"/>
              </a:rPr>
              <a:t>pull request</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If they approve it, they'll </a:t>
            </a:r>
            <a:r>
              <a:rPr b="1" lang="en" sz="1800">
                <a:solidFill>
                  <a:schemeClr val="dk1"/>
                </a:solidFill>
                <a:latin typeface="Open Sans"/>
                <a:ea typeface="Open Sans"/>
                <a:cs typeface="Open Sans"/>
                <a:sym typeface="Open Sans"/>
              </a:rPr>
              <a:t>merge</a:t>
            </a:r>
            <a:r>
              <a:rPr lang="en" sz="1800">
                <a:solidFill>
                  <a:schemeClr val="dk1"/>
                </a:solidFill>
                <a:latin typeface="Open Sans"/>
                <a:ea typeface="Open Sans"/>
                <a:cs typeface="Open Sans"/>
                <a:sym typeface="Open Sans"/>
              </a:rPr>
              <a:t> your branch into their master branch. </a:t>
            </a:r>
            <a:endParaRPr sz="1800">
              <a:solidFill>
                <a:schemeClr val="dk1"/>
              </a:solidFill>
              <a:latin typeface="Open Sans"/>
              <a:ea typeface="Open Sans"/>
              <a:cs typeface="Open Sans"/>
              <a:sym typeface="Open Sans"/>
            </a:endParaRPr>
          </a:p>
        </p:txBody>
      </p:sp>
      <p:grpSp>
        <p:nvGrpSpPr>
          <p:cNvPr id="466" name="Google Shape;466;p60"/>
          <p:cNvGrpSpPr/>
          <p:nvPr/>
        </p:nvGrpSpPr>
        <p:grpSpPr>
          <a:xfrm>
            <a:off x="4663440" y="4167579"/>
            <a:ext cx="4195208" cy="1349700"/>
            <a:chOff x="160474" y="0"/>
            <a:chExt cx="5525100" cy="1349700"/>
          </a:xfrm>
        </p:grpSpPr>
        <p:sp>
          <p:nvSpPr>
            <p:cNvPr id="467" name="Google Shape;467;p60"/>
            <p:cNvSpPr/>
            <p:nvPr/>
          </p:nvSpPr>
          <p:spPr>
            <a:xfrm>
              <a:off x="160474" y="0"/>
              <a:ext cx="5525100" cy="1349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468" name="Google Shape;468;p60"/>
            <p:cNvSpPr txBox="1"/>
            <p:nvPr/>
          </p:nvSpPr>
          <p:spPr>
            <a:xfrm>
              <a:off x="240449" y="159600"/>
              <a:ext cx="5367000" cy="11214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latin typeface="Open Sans"/>
                  <a:ea typeface="Open Sans"/>
                  <a:cs typeface="Open Sans"/>
                  <a:sym typeface="Open Sans"/>
                </a:rPr>
                <a:t>merge</a:t>
              </a:r>
              <a:r>
                <a:rPr b="1" lang="en" sz="1800"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 to officially add the changes from your branch into the master branch (or another branch) </a:t>
              </a:r>
              <a:endParaRPr sz="1800">
                <a:latin typeface="Open Sans"/>
                <a:ea typeface="Open Sans"/>
                <a:cs typeface="Open Sans"/>
                <a:sym typeface="Open Sans"/>
              </a:endParaRPr>
            </a:p>
          </p:txBody>
        </p:sp>
      </p:grpSp>
      <p:grpSp>
        <p:nvGrpSpPr>
          <p:cNvPr id="469" name="Google Shape;469;p60"/>
          <p:cNvGrpSpPr/>
          <p:nvPr/>
        </p:nvGrpSpPr>
        <p:grpSpPr>
          <a:xfrm>
            <a:off x="4663440" y="2062876"/>
            <a:ext cx="4195210" cy="1235399"/>
            <a:chOff x="174700" y="3273600"/>
            <a:chExt cx="4195210" cy="1235399"/>
          </a:xfrm>
        </p:grpSpPr>
        <p:sp>
          <p:nvSpPr>
            <p:cNvPr id="470" name="Google Shape;470;p60"/>
            <p:cNvSpPr/>
            <p:nvPr/>
          </p:nvSpPr>
          <p:spPr>
            <a:xfrm>
              <a:off x="174710" y="3621599"/>
              <a:ext cx="4195200" cy="887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471" name="Google Shape;471;p60"/>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472" name="Google Shape;472;p60"/>
          <p:cNvSpPr txBox="1"/>
          <p:nvPr/>
        </p:nvSpPr>
        <p:spPr>
          <a:xfrm>
            <a:off x="4723450" y="2485142"/>
            <a:ext cx="4075200" cy="7464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latin typeface="Open Sans"/>
                <a:ea typeface="Open Sans"/>
                <a:cs typeface="Open Sans"/>
                <a:sym typeface="Open Sans"/>
              </a:rPr>
              <a:t>stage</a:t>
            </a:r>
            <a:r>
              <a:rPr b="1" lang="en" sz="1800"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add to a cohesive group/bundle of revisions</a:t>
            </a:r>
            <a:endParaRPr sz="18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1"/>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1"/>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Great! That's it. That's how you work with Git. Let's try it using GitHub!</a:t>
            </a:r>
            <a:endParaRPr b="1" sz="2800">
              <a:solidFill>
                <a:schemeClr val="lt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Network Activity </a:t>
            </a:r>
            <a:r>
              <a:rPr b="1" lang="en" sz="3000">
                <a:latin typeface="Open Sans"/>
                <a:ea typeface="Open Sans"/>
                <a:cs typeface="Open Sans"/>
                <a:sym typeface="Open Sans"/>
              </a:rPr>
              <a:t>Workflow</a:t>
            </a:r>
            <a:endParaRPr b="1" sz="3000">
              <a:solidFill>
                <a:srgbClr val="000000"/>
              </a:solidFill>
              <a:latin typeface="Open Sans"/>
              <a:ea typeface="Open Sans"/>
              <a:cs typeface="Open Sans"/>
              <a:sym typeface="Open Sans"/>
            </a:endParaRPr>
          </a:p>
        </p:txBody>
      </p:sp>
      <p:sp>
        <p:nvSpPr>
          <p:cNvPr id="484" name="Google Shape;484;p62"/>
          <p:cNvSpPr txBox="1"/>
          <p:nvPr/>
        </p:nvSpPr>
        <p:spPr>
          <a:xfrm>
            <a:off x="161550" y="1223775"/>
            <a:ext cx="8820900" cy="1093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As you can see, there are so many way to use GitHub! Today we're going to use a very common developer workflow. </a:t>
            </a:r>
            <a:endParaRPr sz="1800">
              <a:latin typeface="Open Sans"/>
              <a:ea typeface="Open Sans"/>
              <a:cs typeface="Open Sans"/>
              <a:sym typeface="Open Sans"/>
            </a:endParaRPr>
          </a:p>
        </p:txBody>
      </p:sp>
      <p:sp>
        <p:nvSpPr>
          <p:cNvPr id="485" name="Google Shape;485;p62"/>
          <p:cNvSpPr txBox="1"/>
          <p:nvPr/>
        </p:nvSpPr>
        <p:spPr>
          <a:xfrm>
            <a:off x="369150" y="2246625"/>
            <a:ext cx="8405700" cy="1093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353535"/>
              </a:buClr>
              <a:buSzPts val="1800"/>
              <a:buFont typeface="Open Sans"/>
              <a:buAutoNum type="arabicPeriod"/>
            </a:pPr>
            <a:r>
              <a:rPr b="1" lang="en" sz="1800">
                <a:solidFill>
                  <a:srgbClr val="5EA5E5"/>
                </a:solidFill>
                <a:latin typeface="Open Sans"/>
                <a:ea typeface="Open Sans"/>
                <a:cs typeface="Open Sans"/>
                <a:sym typeface="Open Sans"/>
              </a:rPr>
              <a:t>Fork</a:t>
            </a:r>
            <a:r>
              <a:rPr lang="en" sz="1800">
                <a:solidFill>
                  <a:srgbClr val="353535"/>
                </a:solidFill>
                <a:latin typeface="Open Sans"/>
                <a:ea typeface="Open Sans"/>
                <a:cs typeface="Open Sans"/>
                <a:sym typeface="Open Sans"/>
              </a:rPr>
              <a:t> the repository you want to contribute to.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0" lvl="0" marL="457200" rtl="0" algn="l">
              <a:lnSpc>
                <a:spcPct val="115000"/>
              </a:lnSpc>
              <a:spcBef>
                <a:spcPts val="1000"/>
              </a:spcBef>
              <a:spcAft>
                <a:spcPts val="0"/>
              </a:spcAft>
              <a:buNone/>
            </a:pP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0" lvl="0" marL="0" rtl="0" algn="l">
              <a:lnSpc>
                <a:spcPct val="115000"/>
              </a:lnSpc>
              <a:spcBef>
                <a:spcPts val="1000"/>
              </a:spcBef>
              <a:spcAft>
                <a:spcPts val="1000"/>
              </a:spcAft>
              <a:buNone/>
            </a:pPr>
            <a:r>
              <a:rPr b="1" lang="en" sz="1800" u="sng">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This is only necessary if you are not a Collaborator on the project.  </a:t>
            </a:r>
            <a:endParaRPr sz="1800">
              <a:solidFill>
                <a:srgbClr val="353535"/>
              </a:solidFill>
              <a:latin typeface="Open Sans"/>
              <a:ea typeface="Open Sans"/>
              <a:cs typeface="Open Sans"/>
              <a:sym typeface="Open Sans"/>
            </a:endParaRPr>
          </a:p>
        </p:txBody>
      </p:sp>
      <p:grpSp>
        <p:nvGrpSpPr>
          <p:cNvPr id="486" name="Google Shape;486;p62"/>
          <p:cNvGrpSpPr/>
          <p:nvPr/>
        </p:nvGrpSpPr>
        <p:grpSpPr>
          <a:xfrm>
            <a:off x="369175" y="3073250"/>
            <a:ext cx="8405626" cy="2141126"/>
            <a:chOff x="369188" y="3799525"/>
            <a:chExt cx="8405626" cy="2141126"/>
          </a:xfrm>
        </p:grpSpPr>
        <p:pic>
          <p:nvPicPr>
            <p:cNvPr id="487" name="Google Shape;487;p62"/>
            <p:cNvPicPr preferRelativeResize="0"/>
            <p:nvPr/>
          </p:nvPicPr>
          <p:blipFill>
            <a:blip r:embed="rId3">
              <a:alphaModFix/>
            </a:blip>
            <a:stretch>
              <a:fillRect/>
            </a:stretch>
          </p:blipFill>
          <p:spPr>
            <a:xfrm>
              <a:off x="369188" y="3799525"/>
              <a:ext cx="8405626" cy="2141126"/>
            </a:xfrm>
            <a:prstGeom prst="rect">
              <a:avLst/>
            </a:prstGeom>
            <a:noFill/>
            <a:ln cap="flat" cmpd="sng" w="19050">
              <a:solidFill>
                <a:schemeClr val="dk2"/>
              </a:solidFill>
              <a:prstDash val="solid"/>
              <a:round/>
              <a:headEnd len="sm" w="sm" type="none"/>
              <a:tailEnd len="sm" w="sm" type="none"/>
            </a:ln>
          </p:spPr>
        </p:pic>
        <p:sp>
          <p:nvSpPr>
            <p:cNvPr id="488" name="Google Shape;488;p62"/>
            <p:cNvSpPr/>
            <p:nvPr/>
          </p:nvSpPr>
          <p:spPr>
            <a:xfrm>
              <a:off x="7826700" y="3828300"/>
              <a:ext cx="868500" cy="36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Network Activity</a:t>
            </a:r>
            <a:r>
              <a:rPr b="1" lang="en" sz="3000">
                <a:latin typeface="Open Sans"/>
                <a:ea typeface="Open Sans"/>
                <a:cs typeface="Open Sans"/>
                <a:sym typeface="Open Sans"/>
              </a:rPr>
              <a:t> Workflow</a:t>
            </a:r>
            <a:endParaRPr b="1" sz="3000">
              <a:solidFill>
                <a:srgbClr val="000000"/>
              </a:solidFill>
              <a:latin typeface="Open Sans"/>
              <a:ea typeface="Open Sans"/>
              <a:cs typeface="Open Sans"/>
              <a:sym typeface="Open Sans"/>
            </a:endParaRPr>
          </a:p>
        </p:txBody>
      </p:sp>
      <p:sp>
        <p:nvSpPr>
          <p:cNvPr id="494" name="Google Shape;494;p63"/>
          <p:cNvSpPr txBox="1"/>
          <p:nvPr/>
        </p:nvSpPr>
        <p:spPr>
          <a:xfrm>
            <a:off x="161550" y="1646600"/>
            <a:ext cx="8820900" cy="1093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Create a </a:t>
            </a:r>
            <a:r>
              <a:rPr b="1" lang="en" sz="1800">
                <a:solidFill>
                  <a:srgbClr val="5EA5E5"/>
                </a:solidFill>
                <a:latin typeface="Open Sans"/>
                <a:ea typeface="Open Sans"/>
                <a:cs typeface="Open Sans"/>
                <a:sym typeface="Open Sans"/>
              </a:rPr>
              <a:t>branch</a:t>
            </a:r>
            <a:r>
              <a:rPr lang="en" sz="1800">
                <a:solidFill>
                  <a:srgbClr val="353535"/>
                </a:solidFill>
                <a:latin typeface="Open Sans"/>
                <a:ea typeface="Open Sans"/>
                <a:cs typeface="Open Sans"/>
                <a:sym typeface="Open Sans"/>
              </a:rPr>
              <a:t>. </a:t>
            </a:r>
            <a:r>
              <a:rPr lang="en" sz="1800">
                <a:solidFill>
                  <a:srgbClr val="353535"/>
                </a:solidFill>
                <a:latin typeface="Open Sans"/>
                <a:ea typeface="Open Sans"/>
                <a:cs typeface="Open Sans"/>
                <a:sym typeface="Open Sans"/>
              </a:rPr>
              <a:t> You should always try to name branches with your name and what you're doing, or follow the conventions set by your team. </a:t>
            </a:r>
            <a:endParaRPr sz="1800">
              <a:solidFill>
                <a:srgbClr val="353535"/>
              </a:solidFill>
              <a:latin typeface="Open Sans"/>
              <a:ea typeface="Open Sans"/>
              <a:cs typeface="Open Sans"/>
              <a:sym typeface="Open Sans"/>
            </a:endParaRPr>
          </a:p>
        </p:txBody>
      </p:sp>
      <p:grpSp>
        <p:nvGrpSpPr>
          <p:cNvPr id="495" name="Google Shape;495;p63"/>
          <p:cNvGrpSpPr/>
          <p:nvPr/>
        </p:nvGrpSpPr>
        <p:grpSpPr>
          <a:xfrm>
            <a:off x="215210" y="3055880"/>
            <a:ext cx="4912438" cy="2436761"/>
            <a:chOff x="152405" y="3807204"/>
            <a:chExt cx="4937620" cy="2537764"/>
          </a:xfrm>
        </p:grpSpPr>
        <p:pic>
          <p:nvPicPr>
            <p:cNvPr id="496" name="Google Shape;496;p63"/>
            <p:cNvPicPr preferRelativeResize="0"/>
            <p:nvPr/>
          </p:nvPicPr>
          <p:blipFill rotWithShape="1">
            <a:blip r:embed="rId3">
              <a:alphaModFix/>
            </a:blip>
            <a:srcRect b="0" l="0" r="44140" t="0"/>
            <a:stretch/>
          </p:blipFill>
          <p:spPr>
            <a:xfrm>
              <a:off x="152405" y="3807204"/>
              <a:ext cx="4937620" cy="2537764"/>
            </a:xfrm>
            <a:prstGeom prst="rect">
              <a:avLst/>
            </a:prstGeom>
            <a:noFill/>
            <a:ln cap="flat" cmpd="sng" w="19050">
              <a:solidFill>
                <a:schemeClr val="dk2"/>
              </a:solidFill>
              <a:prstDash val="solid"/>
              <a:round/>
              <a:headEnd len="sm" w="sm" type="none"/>
              <a:tailEnd len="sm" w="sm" type="none"/>
            </a:ln>
          </p:spPr>
        </p:pic>
        <p:sp>
          <p:nvSpPr>
            <p:cNvPr id="497" name="Google Shape;497;p63"/>
            <p:cNvSpPr/>
            <p:nvPr/>
          </p:nvSpPr>
          <p:spPr>
            <a:xfrm>
              <a:off x="289600" y="5954725"/>
              <a:ext cx="1157700" cy="345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8" name="Google Shape;498;p63"/>
          <p:cNvPicPr preferRelativeResize="0"/>
          <p:nvPr/>
        </p:nvPicPr>
        <p:blipFill>
          <a:blip r:embed="rId4">
            <a:alphaModFix/>
          </a:blip>
          <a:stretch>
            <a:fillRect/>
          </a:stretch>
        </p:blipFill>
        <p:spPr>
          <a:xfrm>
            <a:off x="5253315" y="3055775"/>
            <a:ext cx="3675473" cy="24367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Developer Workflow</a:t>
            </a:r>
            <a:endParaRPr b="1" sz="3000">
              <a:solidFill>
                <a:srgbClr val="000000"/>
              </a:solidFill>
              <a:latin typeface="Open Sans"/>
              <a:ea typeface="Open Sans"/>
              <a:cs typeface="Open Sans"/>
              <a:sym typeface="Open Sans"/>
            </a:endParaRPr>
          </a:p>
        </p:txBody>
      </p:sp>
      <p:sp>
        <p:nvSpPr>
          <p:cNvPr id="504" name="Google Shape;504;p64"/>
          <p:cNvSpPr txBox="1"/>
          <p:nvPr/>
        </p:nvSpPr>
        <p:spPr>
          <a:xfrm>
            <a:off x="1314275" y="1291825"/>
            <a:ext cx="6515100" cy="710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Open </a:t>
            </a:r>
            <a:r>
              <a:rPr lang="en" sz="1800">
                <a:solidFill>
                  <a:srgbClr val="353535"/>
                </a:solidFill>
                <a:latin typeface="Consolas"/>
                <a:ea typeface="Consolas"/>
                <a:cs typeface="Consolas"/>
                <a:sym typeface="Consolas"/>
              </a:rPr>
              <a:t>locations.txt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05" name="Google Shape;505;p64"/>
          <p:cNvGrpSpPr/>
          <p:nvPr/>
        </p:nvGrpSpPr>
        <p:grpSpPr>
          <a:xfrm>
            <a:off x="1314274" y="1997230"/>
            <a:ext cx="6515451" cy="2424801"/>
            <a:chOff x="866250" y="3654800"/>
            <a:chExt cx="7411502" cy="2898399"/>
          </a:xfrm>
        </p:grpSpPr>
        <p:pic>
          <p:nvPicPr>
            <p:cNvPr id="506" name="Google Shape;506;p64"/>
            <p:cNvPicPr preferRelativeResize="0"/>
            <p:nvPr/>
          </p:nvPicPr>
          <p:blipFill rotWithShape="1">
            <a:blip r:embed="rId3">
              <a:alphaModFix/>
            </a:blip>
            <a:srcRect b="0" l="0" r="0" t="0"/>
            <a:stretch/>
          </p:blipFill>
          <p:spPr>
            <a:xfrm>
              <a:off x="866250" y="3654800"/>
              <a:ext cx="7411502" cy="2898399"/>
            </a:xfrm>
            <a:prstGeom prst="rect">
              <a:avLst/>
            </a:prstGeom>
            <a:noFill/>
            <a:ln cap="flat" cmpd="sng" w="19050">
              <a:solidFill>
                <a:schemeClr val="dk2"/>
              </a:solidFill>
              <a:prstDash val="solid"/>
              <a:round/>
              <a:headEnd len="sm" w="sm" type="none"/>
              <a:tailEnd len="sm" w="sm" type="none"/>
            </a:ln>
          </p:spPr>
        </p:pic>
        <p:sp>
          <p:nvSpPr>
            <p:cNvPr id="507" name="Google Shape;507;p64"/>
            <p:cNvSpPr/>
            <p:nvPr/>
          </p:nvSpPr>
          <p:spPr>
            <a:xfrm>
              <a:off x="924175" y="6010400"/>
              <a:ext cx="901800" cy="24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64"/>
          <p:cNvSpPr txBox="1"/>
          <p:nvPr/>
        </p:nvSpPr>
        <p:spPr>
          <a:xfrm>
            <a:off x="1314450" y="4569125"/>
            <a:ext cx="6515100" cy="710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Select the edit icon. It looks like a pencil. </a:t>
            </a:r>
            <a:endParaRPr sz="1800">
              <a:solidFill>
                <a:srgbClr val="353535"/>
              </a:solidFill>
              <a:latin typeface="Open Sans"/>
              <a:ea typeface="Open Sans"/>
              <a:cs typeface="Open Sans"/>
              <a:sym typeface="Open Sans"/>
            </a:endParaRPr>
          </a:p>
        </p:txBody>
      </p:sp>
      <p:grpSp>
        <p:nvGrpSpPr>
          <p:cNvPr id="509" name="Google Shape;509;p64"/>
          <p:cNvGrpSpPr/>
          <p:nvPr/>
        </p:nvGrpSpPr>
        <p:grpSpPr>
          <a:xfrm>
            <a:off x="1314438" y="5274541"/>
            <a:ext cx="6515123" cy="1338784"/>
            <a:chOff x="1314438" y="5350741"/>
            <a:chExt cx="6515123" cy="1338784"/>
          </a:xfrm>
        </p:grpSpPr>
        <p:pic>
          <p:nvPicPr>
            <p:cNvPr id="510" name="Google Shape;510;p64"/>
            <p:cNvPicPr preferRelativeResize="0"/>
            <p:nvPr/>
          </p:nvPicPr>
          <p:blipFill rotWithShape="1">
            <a:blip r:embed="rId4">
              <a:alphaModFix/>
            </a:blip>
            <a:srcRect b="27172" l="0" r="0" t="0"/>
            <a:stretch/>
          </p:blipFill>
          <p:spPr>
            <a:xfrm>
              <a:off x="1314438" y="5350741"/>
              <a:ext cx="6515123" cy="1338784"/>
            </a:xfrm>
            <a:prstGeom prst="rect">
              <a:avLst/>
            </a:prstGeom>
            <a:noFill/>
            <a:ln cap="flat" cmpd="sng" w="19050">
              <a:solidFill>
                <a:schemeClr val="dk2"/>
              </a:solidFill>
              <a:prstDash val="solid"/>
              <a:round/>
              <a:headEnd len="sm" w="sm" type="none"/>
              <a:tailEnd len="sm" w="sm" type="none"/>
            </a:ln>
          </p:spPr>
        </p:pic>
        <p:sp>
          <p:nvSpPr>
            <p:cNvPr id="511" name="Google Shape;511;p64"/>
            <p:cNvSpPr/>
            <p:nvPr/>
          </p:nvSpPr>
          <p:spPr>
            <a:xfrm>
              <a:off x="7258925" y="6199650"/>
              <a:ext cx="2673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5"/>
          <p:cNvSpPr txBox="1"/>
          <p:nvPr/>
        </p:nvSpPr>
        <p:spPr>
          <a:xfrm>
            <a:off x="867575" y="1451225"/>
            <a:ext cx="7742400" cy="710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Add the name of your hometown.  Choose a random blank line! </a:t>
            </a:r>
            <a:endParaRPr sz="1800">
              <a:solidFill>
                <a:srgbClr val="353535"/>
              </a:solidFill>
              <a:latin typeface="Open Sans"/>
              <a:ea typeface="Open Sans"/>
              <a:cs typeface="Open Sans"/>
              <a:sym typeface="Open Sans"/>
            </a:endParaRPr>
          </a:p>
        </p:txBody>
      </p:sp>
      <p:sp>
        <p:nvSpPr>
          <p:cNvPr id="517" name="Google Shape;517;p6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Network Activity</a:t>
            </a:r>
            <a:r>
              <a:rPr b="1" lang="en" sz="3000">
                <a:latin typeface="Open Sans"/>
                <a:ea typeface="Open Sans"/>
                <a:cs typeface="Open Sans"/>
                <a:sym typeface="Open Sans"/>
              </a:rPr>
              <a:t> Workflow</a:t>
            </a:r>
            <a:endParaRPr b="1" sz="3000">
              <a:solidFill>
                <a:srgbClr val="000000"/>
              </a:solidFill>
              <a:latin typeface="Open Sans"/>
              <a:ea typeface="Open Sans"/>
              <a:cs typeface="Open Sans"/>
              <a:sym typeface="Open Sans"/>
            </a:endParaRPr>
          </a:p>
        </p:txBody>
      </p:sp>
      <p:pic>
        <p:nvPicPr>
          <p:cNvPr id="518" name="Google Shape;518;p65"/>
          <p:cNvPicPr preferRelativeResize="0"/>
          <p:nvPr/>
        </p:nvPicPr>
        <p:blipFill>
          <a:blip r:embed="rId3">
            <a:alphaModFix/>
          </a:blip>
          <a:stretch>
            <a:fillRect/>
          </a:stretch>
        </p:blipFill>
        <p:spPr>
          <a:xfrm>
            <a:off x="1019980" y="2210618"/>
            <a:ext cx="7104039" cy="1313597"/>
          </a:xfrm>
          <a:prstGeom prst="rect">
            <a:avLst/>
          </a:prstGeom>
          <a:noFill/>
          <a:ln cap="flat" cmpd="sng" w="19050">
            <a:solidFill>
              <a:schemeClr val="dk2"/>
            </a:solidFill>
            <a:prstDash val="solid"/>
            <a:round/>
            <a:headEnd len="sm" w="sm" type="none"/>
            <a:tailEnd len="sm" w="sm" type="none"/>
          </a:ln>
        </p:spPr>
      </p:pic>
      <p:pic>
        <p:nvPicPr>
          <p:cNvPr id="519" name="Google Shape;519;p65"/>
          <p:cNvPicPr preferRelativeResize="0"/>
          <p:nvPr/>
        </p:nvPicPr>
        <p:blipFill>
          <a:blip r:embed="rId4">
            <a:alphaModFix/>
          </a:blip>
          <a:stretch>
            <a:fillRect/>
          </a:stretch>
        </p:blipFill>
        <p:spPr>
          <a:xfrm>
            <a:off x="1019978" y="4332283"/>
            <a:ext cx="7104044" cy="2355692"/>
          </a:xfrm>
          <a:prstGeom prst="rect">
            <a:avLst/>
          </a:prstGeom>
          <a:noFill/>
          <a:ln cap="flat" cmpd="sng" w="19050">
            <a:solidFill>
              <a:schemeClr val="dk2"/>
            </a:solidFill>
            <a:prstDash val="solid"/>
            <a:round/>
            <a:headEnd len="sm" w="sm" type="none"/>
            <a:tailEnd len="sm" w="sm" type="none"/>
          </a:ln>
        </p:spPr>
      </p:pic>
      <p:sp>
        <p:nvSpPr>
          <p:cNvPr id="520" name="Google Shape;520;p65"/>
          <p:cNvSpPr txBox="1"/>
          <p:nvPr/>
        </p:nvSpPr>
        <p:spPr>
          <a:xfrm>
            <a:off x="867575" y="3572899"/>
            <a:ext cx="7104000" cy="710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353535"/>
              </a:buClr>
              <a:buSzPts val="1800"/>
              <a:buFont typeface="Open Sans"/>
              <a:buAutoNum type="arabicPeriod" startAt="6"/>
            </a:pPr>
            <a:r>
              <a:rPr lang="en" sz="1800">
                <a:solidFill>
                  <a:srgbClr val="353535"/>
                </a:solidFill>
                <a:latin typeface="Open Sans"/>
                <a:ea typeface="Open Sans"/>
                <a:cs typeface="Open Sans"/>
                <a:sym typeface="Open Sans"/>
              </a:rPr>
              <a:t>Scroll to the bottom to the Commit changes section. </a:t>
            </a:r>
            <a:endParaRPr sz="1800">
              <a:solidFill>
                <a:srgbClr val="353535"/>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66"/>
          <p:cNvSpPr txBox="1"/>
          <p:nvPr/>
        </p:nvSpPr>
        <p:spPr>
          <a:xfrm>
            <a:off x="161525"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Network Activity</a:t>
            </a:r>
            <a:r>
              <a:rPr b="1" lang="en" sz="3000">
                <a:latin typeface="Open Sans"/>
                <a:ea typeface="Open Sans"/>
                <a:cs typeface="Open Sans"/>
                <a:sym typeface="Open Sans"/>
              </a:rPr>
              <a:t> Workflow</a:t>
            </a:r>
            <a:endParaRPr b="1" sz="3000">
              <a:solidFill>
                <a:srgbClr val="000000"/>
              </a:solidFill>
              <a:latin typeface="Open Sans"/>
              <a:ea typeface="Open Sans"/>
              <a:cs typeface="Open Sans"/>
              <a:sym typeface="Open Sans"/>
            </a:endParaRPr>
          </a:p>
        </p:txBody>
      </p:sp>
      <p:sp>
        <p:nvSpPr>
          <p:cNvPr id="526" name="Google Shape;526;p66"/>
          <p:cNvSpPr txBox="1"/>
          <p:nvPr/>
        </p:nvSpPr>
        <p:spPr>
          <a:xfrm>
            <a:off x="1195200" y="1568125"/>
            <a:ext cx="6753600" cy="710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Add a descriptive message. Select </a:t>
            </a:r>
            <a:r>
              <a:rPr b="1" lang="en" sz="1800">
                <a:solidFill>
                  <a:srgbClr val="5EA5E5"/>
                </a:solidFill>
                <a:latin typeface="Open Sans"/>
                <a:ea typeface="Open Sans"/>
                <a:cs typeface="Open Sans"/>
                <a:sym typeface="Open Sans"/>
              </a:rPr>
              <a:t>Commit changes</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27" name="Google Shape;527;p66"/>
          <p:cNvGrpSpPr/>
          <p:nvPr/>
        </p:nvGrpSpPr>
        <p:grpSpPr>
          <a:xfrm>
            <a:off x="152375" y="2444400"/>
            <a:ext cx="8839199" cy="3195466"/>
            <a:chOff x="152375" y="2444400"/>
            <a:chExt cx="8839199" cy="3195466"/>
          </a:xfrm>
        </p:grpSpPr>
        <p:pic>
          <p:nvPicPr>
            <p:cNvPr id="528" name="Google Shape;528;p66"/>
            <p:cNvPicPr preferRelativeResize="0"/>
            <p:nvPr/>
          </p:nvPicPr>
          <p:blipFill>
            <a:blip r:embed="rId3">
              <a:alphaModFix/>
            </a:blip>
            <a:stretch>
              <a:fillRect/>
            </a:stretch>
          </p:blipFill>
          <p:spPr>
            <a:xfrm>
              <a:off x="152375" y="2444400"/>
              <a:ext cx="8839199" cy="3195466"/>
            </a:xfrm>
            <a:prstGeom prst="rect">
              <a:avLst/>
            </a:prstGeom>
            <a:noFill/>
            <a:ln cap="flat" cmpd="sng" w="19050">
              <a:solidFill>
                <a:schemeClr val="dk2"/>
              </a:solidFill>
              <a:prstDash val="solid"/>
              <a:round/>
              <a:headEnd len="sm" w="sm" type="none"/>
              <a:tailEnd len="sm" w="sm" type="none"/>
            </a:ln>
          </p:spPr>
        </p:pic>
        <p:sp>
          <p:nvSpPr>
            <p:cNvPr id="529" name="Google Shape;529;p66"/>
            <p:cNvSpPr/>
            <p:nvPr/>
          </p:nvSpPr>
          <p:spPr>
            <a:xfrm>
              <a:off x="790575" y="5086350"/>
              <a:ext cx="1269300" cy="40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270" name="Shape 270"/>
        <p:cNvGrpSpPr/>
        <p:nvPr/>
      </p:nvGrpSpPr>
      <p:grpSpPr>
        <a:xfrm>
          <a:off x="0" y="0"/>
          <a:ext cx="0" cy="0"/>
          <a:chOff x="0" y="0"/>
          <a:chExt cx="0" cy="0"/>
        </a:xfrm>
      </p:grpSpPr>
      <p:sp>
        <p:nvSpPr>
          <p:cNvPr id="271" name="Google Shape;271;p40"/>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272" name="Google Shape;272;p40"/>
          <p:cNvSpPr/>
          <p:nvPr/>
        </p:nvSpPr>
        <p:spPr>
          <a:xfrm>
            <a:off x="877950" y="1859800"/>
            <a:ext cx="7388100" cy="8937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273" name="Google Shape;273;p40"/>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274" name="Google Shape;274;p40"/>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275" name="Google Shape;275;p40"/>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276" name="Google Shape;276;p40"/>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277" name="Google Shape;277;p40"/>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278" name="Google Shape;278;p40"/>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279" name="Google Shape;279;p40"/>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280" name="Google Shape;280;p40"/>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7"/>
          <p:cNvSpPr txBox="1"/>
          <p:nvPr/>
        </p:nvSpPr>
        <p:spPr>
          <a:xfrm>
            <a:off x="161525"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Network Activity</a:t>
            </a:r>
            <a:r>
              <a:rPr b="1" lang="en" sz="3000">
                <a:latin typeface="Open Sans"/>
                <a:ea typeface="Open Sans"/>
                <a:cs typeface="Open Sans"/>
                <a:sym typeface="Open Sans"/>
              </a:rPr>
              <a:t> Workflow</a:t>
            </a:r>
            <a:endParaRPr b="1" sz="3000">
              <a:solidFill>
                <a:srgbClr val="000000"/>
              </a:solidFill>
              <a:latin typeface="Open Sans"/>
              <a:ea typeface="Open Sans"/>
              <a:cs typeface="Open Sans"/>
              <a:sym typeface="Open Sans"/>
            </a:endParaRPr>
          </a:p>
        </p:txBody>
      </p:sp>
      <p:sp>
        <p:nvSpPr>
          <p:cNvPr id="535" name="Google Shape;535;p67"/>
          <p:cNvSpPr txBox="1"/>
          <p:nvPr/>
        </p:nvSpPr>
        <p:spPr>
          <a:xfrm>
            <a:off x="2056050" y="1402550"/>
            <a:ext cx="5031900" cy="1122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Return to the main page of your repo.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36" name="Google Shape;536;p67"/>
          <p:cNvGrpSpPr/>
          <p:nvPr/>
        </p:nvGrpSpPr>
        <p:grpSpPr>
          <a:xfrm>
            <a:off x="152400" y="2811800"/>
            <a:ext cx="8839196" cy="2965047"/>
            <a:chOff x="152400" y="3112400"/>
            <a:chExt cx="8839196" cy="2965047"/>
          </a:xfrm>
        </p:grpSpPr>
        <p:pic>
          <p:nvPicPr>
            <p:cNvPr id="537" name="Google Shape;537;p67"/>
            <p:cNvPicPr preferRelativeResize="0"/>
            <p:nvPr/>
          </p:nvPicPr>
          <p:blipFill>
            <a:blip r:embed="rId3">
              <a:alphaModFix/>
            </a:blip>
            <a:stretch>
              <a:fillRect/>
            </a:stretch>
          </p:blipFill>
          <p:spPr>
            <a:xfrm>
              <a:off x="152400" y="3112400"/>
              <a:ext cx="8839196" cy="2965047"/>
            </a:xfrm>
            <a:prstGeom prst="rect">
              <a:avLst/>
            </a:prstGeom>
            <a:noFill/>
            <a:ln cap="flat" cmpd="sng" w="19050">
              <a:solidFill>
                <a:schemeClr val="dk2"/>
              </a:solidFill>
              <a:prstDash val="solid"/>
              <a:round/>
              <a:headEnd len="sm" w="sm" type="none"/>
              <a:tailEnd len="sm" w="sm" type="none"/>
            </a:ln>
          </p:spPr>
        </p:pic>
        <p:sp>
          <p:nvSpPr>
            <p:cNvPr id="538" name="Google Shape;538;p67"/>
            <p:cNvSpPr/>
            <p:nvPr/>
          </p:nvSpPr>
          <p:spPr>
            <a:xfrm>
              <a:off x="7136450" y="5398075"/>
              <a:ext cx="946200" cy="24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68"/>
          <p:cNvSpPr txBox="1"/>
          <p:nvPr/>
        </p:nvSpPr>
        <p:spPr>
          <a:xfrm>
            <a:off x="1569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Network Activity</a:t>
            </a:r>
            <a:r>
              <a:rPr b="1" lang="en" sz="3000">
                <a:latin typeface="Open Sans"/>
                <a:ea typeface="Open Sans"/>
                <a:cs typeface="Open Sans"/>
                <a:sym typeface="Open Sans"/>
              </a:rPr>
              <a:t> Workflow</a:t>
            </a:r>
            <a:endParaRPr b="1" sz="3000">
              <a:solidFill>
                <a:srgbClr val="000000"/>
              </a:solidFill>
              <a:latin typeface="Open Sans"/>
              <a:ea typeface="Open Sans"/>
              <a:cs typeface="Open Sans"/>
              <a:sym typeface="Open Sans"/>
            </a:endParaRPr>
          </a:p>
        </p:txBody>
      </p:sp>
      <p:sp>
        <p:nvSpPr>
          <p:cNvPr id="544" name="Google Shape;544;p68"/>
          <p:cNvSpPr txBox="1"/>
          <p:nvPr/>
        </p:nvSpPr>
        <p:spPr>
          <a:xfrm>
            <a:off x="364500" y="1647075"/>
            <a:ext cx="8415000" cy="166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100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Because this is a simple pull request, you can simply select </a:t>
            </a:r>
            <a:r>
              <a:rPr b="1" lang="en" sz="1800">
                <a:solidFill>
                  <a:srgbClr val="5EA5E5"/>
                </a:solidFill>
                <a:latin typeface="Open Sans"/>
                <a:ea typeface="Open Sans"/>
                <a:cs typeface="Open Sans"/>
                <a:sym typeface="Open Sans"/>
              </a:rPr>
              <a:t>Create Pull Request</a:t>
            </a:r>
            <a:r>
              <a:rPr lang="en" sz="1800">
                <a:solidFill>
                  <a:srgbClr val="353535"/>
                </a:solidFill>
                <a:latin typeface="Open Sans"/>
                <a:ea typeface="Open Sans"/>
                <a:cs typeface="Open Sans"/>
                <a:sym typeface="Open Sans"/>
              </a:rPr>
              <a:t>. If you were contributing to an open source project, you would want to be very descriptive about the changes you made. </a:t>
            </a:r>
            <a:endParaRPr sz="1800">
              <a:solidFill>
                <a:srgbClr val="353535"/>
              </a:solidFill>
              <a:latin typeface="Open Sans"/>
              <a:ea typeface="Open Sans"/>
              <a:cs typeface="Open Sans"/>
              <a:sym typeface="Open Sans"/>
            </a:endParaRPr>
          </a:p>
        </p:txBody>
      </p:sp>
      <p:grpSp>
        <p:nvGrpSpPr>
          <p:cNvPr id="545" name="Google Shape;545;p68"/>
          <p:cNvGrpSpPr/>
          <p:nvPr/>
        </p:nvGrpSpPr>
        <p:grpSpPr>
          <a:xfrm>
            <a:off x="2039262" y="3240715"/>
            <a:ext cx="5056279" cy="3239929"/>
            <a:chOff x="1838701" y="2806750"/>
            <a:chExt cx="5457398" cy="3746449"/>
          </a:xfrm>
        </p:grpSpPr>
        <p:pic>
          <p:nvPicPr>
            <p:cNvPr id="546" name="Google Shape;546;p68"/>
            <p:cNvPicPr preferRelativeResize="0"/>
            <p:nvPr/>
          </p:nvPicPr>
          <p:blipFill>
            <a:blip r:embed="rId3">
              <a:alphaModFix/>
            </a:blip>
            <a:stretch>
              <a:fillRect/>
            </a:stretch>
          </p:blipFill>
          <p:spPr>
            <a:xfrm>
              <a:off x="1838701" y="2806750"/>
              <a:ext cx="5457398" cy="3746449"/>
            </a:xfrm>
            <a:prstGeom prst="rect">
              <a:avLst/>
            </a:prstGeom>
            <a:noFill/>
            <a:ln cap="flat" cmpd="sng" w="19050">
              <a:solidFill>
                <a:schemeClr val="dk2"/>
              </a:solidFill>
              <a:prstDash val="solid"/>
              <a:round/>
              <a:headEnd len="sm" w="sm" type="none"/>
              <a:tailEnd len="sm" w="sm" type="none"/>
            </a:ln>
          </p:spPr>
        </p:pic>
        <p:sp>
          <p:nvSpPr>
            <p:cNvPr id="547" name="Google Shape;547;p68"/>
            <p:cNvSpPr/>
            <p:nvPr/>
          </p:nvSpPr>
          <p:spPr>
            <a:xfrm>
              <a:off x="4909825" y="6177400"/>
              <a:ext cx="1158000" cy="28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9"/>
          <p:cNvSpPr txBox="1"/>
          <p:nvPr/>
        </p:nvSpPr>
        <p:spPr>
          <a:xfrm>
            <a:off x="1569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Network Activity</a:t>
            </a:r>
            <a:r>
              <a:rPr b="1" lang="en" sz="3000">
                <a:latin typeface="Open Sans"/>
                <a:ea typeface="Open Sans"/>
                <a:cs typeface="Open Sans"/>
                <a:sym typeface="Open Sans"/>
              </a:rPr>
              <a:t> Workflow</a:t>
            </a:r>
            <a:endParaRPr b="1" sz="3000">
              <a:solidFill>
                <a:srgbClr val="000000"/>
              </a:solidFill>
              <a:latin typeface="Open Sans"/>
              <a:ea typeface="Open Sans"/>
              <a:cs typeface="Open Sans"/>
              <a:sym typeface="Open Sans"/>
            </a:endParaRPr>
          </a:p>
        </p:txBody>
      </p:sp>
      <p:sp>
        <p:nvSpPr>
          <p:cNvPr id="553" name="Google Shape;553;p69"/>
          <p:cNvSpPr txBox="1"/>
          <p:nvPr/>
        </p:nvSpPr>
        <p:spPr>
          <a:xfrm>
            <a:off x="214125" y="1872050"/>
            <a:ext cx="4007100" cy="353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1000"/>
              </a:spcAft>
              <a:buClr>
                <a:srgbClr val="353535"/>
              </a:buClr>
              <a:buSzPts val="1800"/>
              <a:buFont typeface="Open Sans"/>
              <a:buAutoNum type="arabicPeriod" startAt="11"/>
            </a:pPr>
            <a:r>
              <a:rPr lang="en" sz="1800">
                <a:solidFill>
                  <a:srgbClr val="353535"/>
                </a:solidFill>
                <a:latin typeface="Open Sans"/>
                <a:ea typeface="Open Sans"/>
                <a:cs typeface="Open Sans"/>
                <a:sym typeface="Open Sans"/>
              </a:rPr>
              <a:t>Ask someone else to comment on your PR. Comment on someone else's PR, too!</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You can find other pull requests by selecting the Pull requests tab on the repo's home page. </a:t>
            </a:r>
            <a:endParaRPr sz="1800">
              <a:solidFill>
                <a:srgbClr val="353535"/>
              </a:solidFill>
              <a:latin typeface="Open Sans"/>
              <a:ea typeface="Open Sans"/>
              <a:cs typeface="Open Sans"/>
              <a:sym typeface="Open Sans"/>
            </a:endParaRPr>
          </a:p>
        </p:txBody>
      </p:sp>
      <p:pic>
        <p:nvPicPr>
          <p:cNvPr id="554" name="Google Shape;554;p69"/>
          <p:cNvPicPr preferRelativeResize="0"/>
          <p:nvPr/>
        </p:nvPicPr>
        <p:blipFill>
          <a:blip r:embed="rId3">
            <a:alphaModFix/>
          </a:blip>
          <a:stretch>
            <a:fillRect/>
          </a:stretch>
        </p:blipFill>
        <p:spPr>
          <a:xfrm>
            <a:off x="4395625" y="1872050"/>
            <a:ext cx="4534240" cy="38872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Network Activity</a:t>
            </a:r>
            <a:r>
              <a:rPr b="1" lang="en" sz="3000">
                <a:latin typeface="Open Sans"/>
                <a:ea typeface="Open Sans"/>
                <a:cs typeface="Open Sans"/>
                <a:sym typeface="Open Sans"/>
              </a:rPr>
              <a:t> Workflow</a:t>
            </a:r>
            <a:endParaRPr b="1" sz="3000">
              <a:solidFill>
                <a:srgbClr val="000000"/>
              </a:solidFill>
              <a:latin typeface="Open Sans"/>
              <a:ea typeface="Open Sans"/>
              <a:cs typeface="Open Sans"/>
              <a:sym typeface="Open Sans"/>
            </a:endParaRPr>
          </a:p>
        </p:txBody>
      </p:sp>
      <p:sp>
        <p:nvSpPr>
          <p:cNvPr id="560" name="Google Shape;560;p70"/>
          <p:cNvSpPr txBox="1"/>
          <p:nvPr/>
        </p:nvSpPr>
        <p:spPr>
          <a:xfrm>
            <a:off x="288150" y="1402550"/>
            <a:ext cx="8567700" cy="403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1000"/>
              </a:spcAft>
              <a:buClr>
                <a:srgbClr val="353535"/>
              </a:buClr>
              <a:buSzPts val="1800"/>
              <a:buFont typeface="Open Sans"/>
              <a:buAutoNum type="arabicPeriod" startAt="12"/>
            </a:pPr>
            <a:r>
              <a:rPr lang="en" sz="1800">
                <a:solidFill>
                  <a:srgbClr val="353535"/>
                </a:solidFill>
                <a:latin typeface="Open Sans"/>
                <a:ea typeface="Open Sans"/>
                <a:cs typeface="Open Sans"/>
                <a:sym typeface="Open Sans"/>
              </a:rPr>
              <a:t>This is what a pull request looks like for someone who has Write access to a repo. The organizer of this workshop will click Merge pull request, and your hometown will be added! </a:t>
            </a:r>
            <a:endParaRPr sz="1800">
              <a:solidFill>
                <a:srgbClr val="353535"/>
              </a:solidFill>
              <a:latin typeface="Open Sans"/>
              <a:ea typeface="Open Sans"/>
              <a:cs typeface="Open Sans"/>
              <a:sym typeface="Open Sans"/>
            </a:endParaRPr>
          </a:p>
        </p:txBody>
      </p:sp>
      <p:pic>
        <p:nvPicPr>
          <p:cNvPr id="561" name="Google Shape;561;p70"/>
          <p:cNvPicPr preferRelativeResize="0"/>
          <p:nvPr/>
        </p:nvPicPr>
        <p:blipFill>
          <a:blip r:embed="rId3">
            <a:alphaModFix/>
          </a:blip>
          <a:stretch>
            <a:fillRect/>
          </a:stretch>
        </p:blipFill>
        <p:spPr>
          <a:xfrm>
            <a:off x="2112424" y="2840775"/>
            <a:ext cx="4919151" cy="3844474"/>
          </a:xfrm>
          <a:prstGeom prst="rect">
            <a:avLst/>
          </a:prstGeom>
          <a:noFill/>
          <a:ln cap="flat" cmpd="sng" w="19050">
            <a:solidFill>
              <a:schemeClr val="dk2"/>
            </a:solidFill>
            <a:prstDash val="solid"/>
            <a:round/>
            <a:headEnd len="sm" w="sm" type="none"/>
            <a:tailEnd len="sm" w="sm" type="none"/>
          </a:ln>
        </p:spPr>
      </p:pic>
      <p:sp>
        <p:nvSpPr>
          <p:cNvPr id="562" name="Google Shape;562;p70"/>
          <p:cNvSpPr/>
          <p:nvPr/>
        </p:nvSpPr>
        <p:spPr>
          <a:xfrm>
            <a:off x="2539536" y="6372471"/>
            <a:ext cx="919800" cy="21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Conflict Resolution</a:t>
            </a:r>
            <a:endParaRPr b="1" sz="3000">
              <a:solidFill>
                <a:srgbClr val="000000"/>
              </a:solidFill>
              <a:latin typeface="Open Sans"/>
              <a:ea typeface="Open Sans"/>
              <a:cs typeface="Open Sans"/>
              <a:sym typeface="Open Sans"/>
            </a:endParaRPr>
          </a:p>
        </p:txBody>
      </p:sp>
      <p:sp>
        <p:nvSpPr>
          <p:cNvPr id="568" name="Google Shape;568;p71"/>
          <p:cNvSpPr txBox="1"/>
          <p:nvPr/>
        </p:nvSpPr>
        <p:spPr>
          <a:xfrm>
            <a:off x="344100" y="1554950"/>
            <a:ext cx="8455800" cy="2196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53535"/>
                </a:solidFill>
                <a:latin typeface="Open Sans"/>
                <a:ea typeface="Open Sans"/>
                <a:cs typeface="Open Sans"/>
                <a:sym typeface="Open Sans"/>
              </a:rPr>
              <a:t>When a file has multiple edits</a:t>
            </a:r>
            <a:r>
              <a:rPr lang="en" sz="1800">
                <a:solidFill>
                  <a:srgbClr val="353535"/>
                </a:solidFill>
                <a:latin typeface="Open Sans"/>
                <a:ea typeface="Open Sans"/>
                <a:cs typeface="Open Sans"/>
                <a:sym typeface="Open Sans"/>
              </a:rPr>
              <a:t>, it can be unclear which change should be committed. This is a conflict and must be resolved before merging.</a:t>
            </a:r>
            <a:endParaRPr sz="1800">
              <a:solidFill>
                <a:srgbClr val="353535"/>
              </a:solidFill>
              <a:latin typeface="Open Sans"/>
              <a:ea typeface="Open Sans"/>
              <a:cs typeface="Open Sans"/>
              <a:sym typeface="Open Sans"/>
            </a:endParaRPr>
          </a:p>
          <a:p>
            <a:pPr indent="0" lvl="0" marL="0" rtl="0" algn="ctr">
              <a:lnSpc>
                <a:spcPct val="115000"/>
              </a:lnSpc>
              <a:spcBef>
                <a:spcPts val="1000"/>
              </a:spcBef>
              <a:spcAft>
                <a:spcPts val="1000"/>
              </a:spcAft>
              <a:buNone/>
            </a:pPr>
            <a:r>
              <a:t/>
            </a:r>
            <a:endParaRPr sz="1800">
              <a:solidFill>
                <a:srgbClr val="353535"/>
              </a:solidFill>
              <a:latin typeface="Open Sans"/>
              <a:ea typeface="Open Sans"/>
              <a:cs typeface="Open Sans"/>
              <a:sym typeface="Open Sans"/>
            </a:endParaRPr>
          </a:p>
        </p:txBody>
      </p:sp>
      <p:pic>
        <p:nvPicPr>
          <p:cNvPr id="569" name="Google Shape;569;p71"/>
          <p:cNvPicPr preferRelativeResize="0"/>
          <p:nvPr/>
        </p:nvPicPr>
        <p:blipFill>
          <a:blip r:embed="rId3">
            <a:alphaModFix/>
          </a:blip>
          <a:stretch>
            <a:fillRect/>
          </a:stretch>
        </p:blipFill>
        <p:spPr>
          <a:xfrm>
            <a:off x="1787650" y="2728225"/>
            <a:ext cx="5568700" cy="3571525"/>
          </a:xfrm>
          <a:prstGeom prst="rect">
            <a:avLst/>
          </a:prstGeom>
          <a:noFill/>
          <a:ln cap="flat" cmpd="sng" w="19050">
            <a:solidFill>
              <a:srgbClr val="434343"/>
            </a:solidFill>
            <a:prstDash val="solid"/>
            <a:round/>
            <a:headEnd len="sm" w="sm" type="none"/>
            <a:tailEnd len="sm" w="sm" type="none"/>
          </a:ln>
        </p:spPr>
      </p:pic>
      <p:sp>
        <p:nvSpPr>
          <p:cNvPr id="570" name="Google Shape;570;p71"/>
          <p:cNvSpPr/>
          <p:nvPr/>
        </p:nvSpPr>
        <p:spPr>
          <a:xfrm>
            <a:off x="2304450" y="5288150"/>
            <a:ext cx="3579900" cy="1011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Conflict Resolution</a:t>
            </a:r>
            <a:endParaRPr b="1" sz="3000">
              <a:solidFill>
                <a:srgbClr val="000000"/>
              </a:solidFill>
              <a:latin typeface="Open Sans"/>
              <a:ea typeface="Open Sans"/>
              <a:cs typeface="Open Sans"/>
              <a:sym typeface="Open Sans"/>
            </a:endParaRPr>
          </a:p>
        </p:txBody>
      </p:sp>
      <p:sp>
        <p:nvSpPr>
          <p:cNvPr id="576" name="Google Shape;576;p72"/>
          <p:cNvSpPr txBox="1"/>
          <p:nvPr/>
        </p:nvSpPr>
        <p:spPr>
          <a:xfrm>
            <a:off x="169525" y="1829800"/>
            <a:ext cx="3379200" cy="44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53535"/>
                </a:solidFill>
                <a:latin typeface="Open Sans"/>
                <a:ea typeface="Open Sans"/>
                <a:cs typeface="Open Sans"/>
                <a:sym typeface="Open Sans"/>
              </a:rPr>
              <a:t>A conflict is marked by </a:t>
            </a:r>
            <a:endParaRPr sz="1800">
              <a:solidFill>
                <a:srgbClr val="353535"/>
              </a:solidFill>
              <a:latin typeface="Open Sans"/>
              <a:ea typeface="Open Sans"/>
              <a:cs typeface="Open Sans"/>
              <a:sym typeface="Open Sans"/>
            </a:endParaRPr>
          </a:p>
          <a:p>
            <a:pPr indent="0" lvl="0" marL="0" rtl="0" algn="l">
              <a:lnSpc>
                <a:spcPct val="115000"/>
              </a:lnSpc>
              <a:spcBef>
                <a:spcPts val="1000"/>
              </a:spcBef>
              <a:spcAft>
                <a:spcPts val="0"/>
              </a:spcAft>
              <a:buNone/>
            </a:pPr>
            <a:r>
              <a:rPr lang="en">
                <a:solidFill>
                  <a:srgbClr val="353535"/>
                </a:solidFill>
                <a:latin typeface="Courier New"/>
                <a:ea typeface="Courier New"/>
                <a:cs typeface="Courier New"/>
                <a:sym typeface="Courier New"/>
              </a:rPr>
              <a:t>&lt;&lt;&lt;&lt;&lt;&lt;&lt; new branch</a:t>
            </a:r>
            <a:endParaRPr>
              <a:solidFill>
                <a:srgbClr val="353535"/>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
                <a:solidFill>
                  <a:srgbClr val="353535"/>
                </a:solidFill>
                <a:latin typeface="Courier New"/>
                <a:ea typeface="Courier New"/>
                <a:cs typeface="Courier New"/>
                <a:sym typeface="Courier New"/>
              </a:rPr>
              <a:t>changes</a:t>
            </a:r>
            <a:endParaRPr>
              <a:solidFill>
                <a:srgbClr val="353535"/>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
                <a:solidFill>
                  <a:srgbClr val="353535"/>
                </a:solidFill>
                <a:latin typeface="Courier New"/>
                <a:ea typeface="Courier New"/>
                <a:cs typeface="Courier New"/>
                <a:sym typeface="Courier New"/>
              </a:rPr>
              <a:t>=======</a:t>
            </a:r>
            <a:endParaRPr>
              <a:solidFill>
                <a:srgbClr val="353535"/>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
                <a:solidFill>
                  <a:srgbClr val="353535"/>
                </a:solidFill>
                <a:latin typeface="Courier New"/>
                <a:ea typeface="Courier New"/>
                <a:cs typeface="Courier New"/>
                <a:sym typeface="Courier New"/>
              </a:rPr>
              <a:t>original</a:t>
            </a:r>
            <a:br>
              <a:rPr lang="en">
                <a:solidFill>
                  <a:srgbClr val="353535"/>
                </a:solidFill>
                <a:latin typeface="Courier New"/>
                <a:ea typeface="Courier New"/>
                <a:cs typeface="Courier New"/>
                <a:sym typeface="Courier New"/>
              </a:rPr>
            </a:br>
            <a:r>
              <a:rPr lang="en">
                <a:solidFill>
                  <a:srgbClr val="353535"/>
                </a:solidFill>
                <a:latin typeface="Courier New"/>
                <a:ea typeface="Courier New"/>
                <a:cs typeface="Courier New"/>
                <a:sym typeface="Courier New"/>
              </a:rPr>
              <a:t>&gt;&gt;&gt;&gt;&gt;&gt;&gt; original-branch</a:t>
            </a:r>
            <a:endParaRPr>
              <a:solidFill>
                <a:srgbClr val="353535"/>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800">
              <a:solidFill>
                <a:srgbClr val="353535"/>
              </a:solidFill>
              <a:latin typeface="Courier New"/>
              <a:ea typeface="Courier New"/>
              <a:cs typeface="Courier New"/>
              <a:sym typeface="Courier New"/>
            </a:endParaRPr>
          </a:p>
          <a:p>
            <a:pPr indent="0" lvl="0" marL="0" rtl="0" algn="l">
              <a:lnSpc>
                <a:spcPct val="150000"/>
              </a:lnSpc>
              <a:spcBef>
                <a:spcPts val="1000"/>
              </a:spcBef>
              <a:spcAft>
                <a:spcPts val="0"/>
              </a:spcAft>
              <a:buClr>
                <a:schemeClr val="dk1"/>
              </a:buClr>
              <a:buSzPts val="1100"/>
              <a:buFont typeface="Arial"/>
              <a:buNone/>
            </a:pPr>
            <a:r>
              <a:rPr lang="en" sz="1800">
                <a:solidFill>
                  <a:srgbClr val="353535"/>
                </a:solidFill>
                <a:latin typeface="Open Sans"/>
                <a:ea typeface="Open Sans"/>
                <a:cs typeface="Open Sans"/>
                <a:sym typeface="Open Sans"/>
              </a:rPr>
              <a:t>Edit the file to the desired state, mark it resolved and then merge it.</a:t>
            </a:r>
            <a:endParaRPr sz="1800">
              <a:solidFill>
                <a:srgbClr val="353535"/>
              </a:solidFill>
              <a:latin typeface="Courier New"/>
              <a:ea typeface="Courier New"/>
              <a:cs typeface="Courier New"/>
              <a:sym typeface="Courier New"/>
            </a:endParaRPr>
          </a:p>
          <a:p>
            <a:pPr indent="0" lvl="0" marL="0" rtl="0" algn="l">
              <a:lnSpc>
                <a:spcPct val="115000"/>
              </a:lnSpc>
              <a:spcBef>
                <a:spcPts val="1000"/>
              </a:spcBef>
              <a:spcAft>
                <a:spcPts val="1000"/>
              </a:spcAft>
              <a:buNone/>
            </a:pPr>
            <a:r>
              <a:t/>
            </a:r>
            <a:endParaRPr sz="1800">
              <a:solidFill>
                <a:srgbClr val="353535"/>
              </a:solidFill>
              <a:latin typeface="Open Sans"/>
              <a:ea typeface="Open Sans"/>
              <a:cs typeface="Open Sans"/>
              <a:sym typeface="Open Sans"/>
            </a:endParaRPr>
          </a:p>
        </p:txBody>
      </p:sp>
      <p:pic>
        <p:nvPicPr>
          <p:cNvPr id="577" name="Google Shape;577;p72"/>
          <p:cNvPicPr preferRelativeResize="0"/>
          <p:nvPr/>
        </p:nvPicPr>
        <p:blipFill>
          <a:blip r:embed="rId3">
            <a:alphaModFix/>
          </a:blip>
          <a:stretch>
            <a:fillRect/>
          </a:stretch>
        </p:blipFill>
        <p:spPr>
          <a:xfrm>
            <a:off x="3336875" y="1980276"/>
            <a:ext cx="5569375" cy="3571976"/>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Network Activity</a:t>
            </a:r>
            <a:r>
              <a:rPr b="1" lang="en" sz="3000">
                <a:latin typeface="Open Sans"/>
                <a:ea typeface="Open Sans"/>
                <a:cs typeface="Open Sans"/>
                <a:sym typeface="Open Sans"/>
              </a:rPr>
              <a:t> Workflow</a:t>
            </a:r>
            <a:endParaRPr b="1" sz="3000">
              <a:solidFill>
                <a:srgbClr val="000000"/>
              </a:solidFill>
              <a:latin typeface="Open Sans"/>
              <a:ea typeface="Open Sans"/>
              <a:cs typeface="Open Sans"/>
              <a:sym typeface="Open Sans"/>
            </a:endParaRPr>
          </a:p>
        </p:txBody>
      </p:sp>
      <p:sp>
        <p:nvSpPr>
          <p:cNvPr id="583" name="Google Shape;583;p73"/>
          <p:cNvSpPr txBox="1"/>
          <p:nvPr/>
        </p:nvSpPr>
        <p:spPr>
          <a:xfrm>
            <a:off x="270300" y="1320600"/>
            <a:ext cx="8558400" cy="151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 sz="1800">
                <a:solidFill>
                  <a:srgbClr val="353535"/>
                </a:solidFill>
                <a:latin typeface="Open Sans"/>
                <a:ea typeface="Open Sans"/>
                <a:cs typeface="Open Sans"/>
                <a:sym typeface="Open Sans"/>
              </a:rPr>
              <a:t>Refresh the original webpage and wait for more people's hometowns to be added! </a:t>
            </a:r>
            <a:r>
              <a:rPr b="1" lang="en" sz="1800">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this web site is set up to auto-deploy when new code is merged to the repository, but it can take a few minutes. </a:t>
            </a:r>
            <a:endParaRPr sz="1800">
              <a:solidFill>
                <a:srgbClr val="353535"/>
              </a:solidFill>
              <a:latin typeface="Open Sans"/>
              <a:ea typeface="Open Sans"/>
              <a:cs typeface="Open Sans"/>
              <a:sym typeface="Open Sans"/>
            </a:endParaRPr>
          </a:p>
        </p:txBody>
      </p:sp>
      <p:sp>
        <p:nvSpPr>
          <p:cNvPr id="584" name="Google Shape;584;p73"/>
          <p:cNvSpPr/>
          <p:nvPr/>
        </p:nvSpPr>
        <p:spPr>
          <a:xfrm>
            <a:off x="4097125" y="5353550"/>
            <a:ext cx="990900" cy="23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 name="Google Shape;585;p73"/>
          <p:cNvPicPr preferRelativeResize="0"/>
          <p:nvPr/>
        </p:nvPicPr>
        <p:blipFill rotWithShape="1">
          <a:blip r:embed="rId3">
            <a:alphaModFix/>
          </a:blip>
          <a:srcRect b="24812" l="0" r="0" t="0"/>
          <a:stretch/>
        </p:blipFill>
        <p:spPr>
          <a:xfrm>
            <a:off x="494925" y="2983800"/>
            <a:ext cx="8154149" cy="325844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4"/>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Amazing! Now you know how to work with GitHub in the browser. The next section  will teach you how to use GitHub on the command line on your computer! </a:t>
            </a:r>
            <a:endParaRPr b="1" sz="2800">
              <a:solidFill>
                <a:schemeClr val="lt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pic>
        <p:nvPicPr>
          <p:cNvPr id="596" name="Google Shape;596;p75"/>
          <p:cNvPicPr preferRelativeResize="0"/>
          <p:nvPr/>
        </p:nvPicPr>
        <p:blipFill>
          <a:blip r:embed="rId3">
            <a:alphaModFix/>
          </a:blip>
          <a:stretch>
            <a:fillRect/>
          </a:stretch>
        </p:blipFill>
        <p:spPr>
          <a:xfrm>
            <a:off x="1126250" y="3771908"/>
            <a:ext cx="390525" cy="228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7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GitHub From the Command Line</a:t>
            </a:r>
            <a:endParaRPr b="1" sz="3000">
              <a:solidFill>
                <a:srgbClr val="000000"/>
              </a:solidFill>
              <a:latin typeface="Open Sans"/>
              <a:ea typeface="Open Sans"/>
              <a:cs typeface="Open Sans"/>
              <a:sym typeface="Open Sans"/>
            </a:endParaRPr>
          </a:p>
        </p:txBody>
      </p:sp>
      <p:sp>
        <p:nvSpPr>
          <p:cNvPr id="602" name="Google Shape;602;p76"/>
          <p:cNvSpPr txBox="1"/>
          <p:nvPr/>
        </p:nvSpPr>
        <p:spPr>
          <a:xfrm>
            <a:off x="135150" y="1539650"/>
            <a:ext cx="8873700" cy="1510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000"/>
              </a:spcAft>
              <a:buNone/>
            </a:pPr>
            <a:r>
              <a:rPr lang="en" sz="1700">
                <a:solidFill>
                  <a:srgbClr val="353535"/>
                </a:solidFill>
                <a:latin typeface="Open Sans"/>
                <a:ea typeface="Open Sans"/>
                <a:cs typeface="Open Sans"/>
                <a:sym typeface="Open Sans"/>
              </a:rPr>
              <a:t>Once you start working on projects that are more complex, you might find that you prefer using your own local coding environment with GitHub. Let's learn how to set that up! We'll also learn how our local environment works with our repos on GitHub. </a:t>
            </a:r>
            <a:endParaRPr sz="1700">
              <a:solidFill>
                <a:srgbClr val="353535"/>
              </a:solidFill>
              <a:latin typeface="Open Sans"/>
              <a:ea typeface="Open Sans"/>
              <a:cs typeface="Open Sans"/>
              <a:sym typeface="Open Sans"/>
            </a:endParaRPr>
          </a:p>
        </p:txBody>
      </p:sp>
      <p:pic>
        <p:nvPicPr>
          <p:cNvPr id="603" name="Google Shape;603;p76"/>
          <p:cNvPicPr preferRelativeResize="0"/>
          <p:nvPr/>
        </p:nvPicPr>
        <p:blipFill>
          <a:blip r:embed="rId3">
            <a:alphaModFix/>
          </a:blip>
          <a:stretch>
            <a:fillRect/>
          </a:stretch>
        </p:blipFill>
        <p:spPr>
          <a:xfrm>
            <a:off x="415038" y="3156800"/>
            <a:ext cx="8313926" cy="2419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161550" y="11663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286" name="Google Shape;286;p41"/>
          <p:cNvSpPr/>
          <p:nvPr/>
        </p:nvSpPr>
        <p:spPr>
          <a:xfrm>
            <a:off x="1651875" y="25517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87" name="Google Shape;287;p41"/>
          <p:cNvSpPr/>
          <p:nvPr/>
        </p:nvSpPr>
        <p:spPr>
          <a:xfrm>
            <a:off x="1651875" y="38370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88" name="Google Shape;288;p41"/>
          <p:cNvSpPr/>
          <p:nvPr/>
        </p:nvSpPr>
        <p:spPr>
          <a:xfrm>
            <a:off x="1651875" y="51222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89" name="Google Shape;289;p41"/>
          <p:cNvSpPr txBox="1"/>
          <p:nvPr/>
        </p:nvSpPr>
        <p:spPr>
          <a:xfrm>
            <a:off x="2489925" y="24150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 basics of Git and GitHub</a:t>
            </a:r>
            <a:endParaRPr sz="2400">
              <a:solidFill>
                <a:srgbClr val="353535"/>
              </a:solidFill>
              <a:latin typeface="Open Sans"/>
              <a:ea typeface="Open Sans"/>
              <a:cs typeface="Open Sans"/>
              <a:sym typeface="Open Sans"/>
            </a:endParaRPr>
          </a:p>
        </p:txBody>
      </p:sp>
      <p:sp>
        <p:nvSpPr>
          <p:cNvPr id="290" name="Google Shape;290;p41"/>
          <p:cNvSpPr txBox="1"/>
          <p:nvPr/>
        </p:nvSpPr>
        <p:spPr>
          <a:xfrm>
            <a:off x="2489925" y="3738752"/>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 GitHub Workflow</a:t>
            </a:r>
            <a:endParaRPr sz="2400">
              <a:solidFill>
                <a:srgbClr val="353535"/>
              </a:solidFill>
              <a:latin typeface="Open Sans"/>
              <a:ea typeface="Open Sans"/>
              <a:cs typeface="Open Sans"/>
              <a:sym typeface="Open Sans"/>
            </a:endParaRPr>
          </a:p>
        </p:txBody>
      </p:sp>
      <p:sp>
        <p:nvSpPr>
          <p:cNvPr id="291" name="Google Shape;291;p41"/>
          <p:cNvSpPr txBox="1"/>
          <p:nvPr/>
        </p:nvSpPr>
        <p:spPr>
          <a:xfrm>
            <a:off x="2489925" y="502397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Optional: command-line Git usage</a:t>
            </a:r>
            <a:endParaRPr sz="2400">
              <a:solidFill>
                <a:srgbClr val="353535"/>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7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Install Git</a:t>
            </a:r>
            <a:endParaRPr b="1" sz="3000">
              <a:solidFill>
                <a:srgbClr val="000000"/>
              </a:solidFill>
              <a:latin typeface="Open Sans"/>
              <a:ea typeface="Open Sans"/>
              <a:cs typeface="Open Sans"/>
              <a:sym typeface="Open Sans"/>
            </a:endParaRPr>
          </a:p>
        </p:txBody>
      </p:sp>
      <p:sp>
        <p:nvSpPr>
          <p:cNvPr id="609" name="Google Shape;609;p77"/>
          <p:cNvSpPr txBox="1"/>
          <p:nvPr/>
        </p:nvSpPr>
        <p:spPr>
          <a:xfrm>
            <a:off x="292800" y="1745775"/>
            <a:ext cx="8558400" cy="1510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First, let's see if you have Git already installed on your computer. Type the command below in Terminal, PowerShell, or any terminal application. </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If you already have git installed, you can skip the next few slides! </a:t>
            </a:r>
            <a:endParaRPr sz="1800">
              <a:solidFill>
                <a:srgbClr val="353535"/>
              </a:solidFill>
              <a:latin typeface="Open Sans"/>
              <a:ea typeface="Open Sans"/>
              <a:cs typeface="Open Sans"/>
              <a:sym typeface="Open Sans"/>
            </a:endParaRPr>
          </a:p>
        </p:txBody>
      </p:sp>
      <p:pic>
        <p:nvPicPr>
          <p:cNvPr id="610" name="Google Shape;610;p77"/>
          <p:cNvPicPr preferRelativeResize="0"/>
          <p:nvPr/>
        </p:nvPicPr>
        <p:blipFill>
          <a:blip r:embed="rId3">
            <a:alphaModFix/>
          </a:blip>
          <a:stretch>
            <a:fillRect/>
          </a:stretch>
        </p:blipFill>
        <p:spPr>
          <a:xfrm>
            <a:off x="590550" y="3907600"/>
            <a:ext cx="7962900" cy="1333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Install Git</a:t>
            </a:r>
            <a:endParaRPr b="1" sz="3000">
              <a:solidFill>
                <a:srgbClr val="000000"/>
              </a:solidFill>
              <a:latin typeface="Open Sans"/>
              <a:ea typeface="Open Sans"/>
              <a:cs typeface="Open Sans"/>
              <a:sym typeface="Open Sans"/>
            </a:endParaRPr>
          </a:p>
        </p:txBody>
      </p:sp>
      <p:sp>
        <p:nvSpPr>
          <p:cNvPr id="616" name="Google Shape;616;p78"/>
          <p:cNvSpPr txBox="1"/>
          <p:nvPr/>
        </p:nvSpPr>
        <p:spPr>
          <a:xfrm>
            <a:off x="940350" y="2693400"/>
            <a:ext cx="7263300" cy="1329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If you do not have git installed, navigate to the URL above.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342900" lvl="0" marL="457200" rtl="0" algn="l">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Select your operating system and the installer will download. </a:t>
            </a:r>
            <a:endParaRPr sz="1800">
              <a:solidFill>
                <a:srgbClr val="353535"/>
              </a:solidFill>
              <a:latin typeface="Open Sans"/>
              <a:ea typeface="Open Sans"/>
              <a:cs typeface="Open Sans"/>
              <a:sym typeface="Open Sans"/>
            </a:endParaRPr>
          </a:p>
        </p:txBody>
      </p:sp>
      <p:sp>
        <p:nvSpPr>
          <p:cNvPr id="617" name="Google Shape;617;p78"/>
          <p:cNvSpPr/>
          <p:nvPr/>
        </p:nvSpPr>
        <p:spPr>
          <a:xfrm>
            <a:off x="2457888" y="1586550"/>
            <a:ext cx="4228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lt1"/>
                </a:solidFill>
                <a:latin typeface="Open Sans"/>
                <a:ea typeface="Open Sans"/>
                <a:cs typeface="Open Sans"/>
                <a:sym typeface="Open Sans"/>
                <a:hlinkClick r:id="rId3"/>
              </a:rPr>
              <a:t>http://mlhlocal.host/install-git</a:t>
            </a:r>
            <a:endParaRPr b="1" sz="1800">
              <a:solidFill>
                <a:schemeClr val="lt1"/>
              </a:solidFill>
              <a:latin typeface="Open Sans"/>
              <a:ea typeface="Open Sans"/>
              <a:cs typeface="Open Sans"/>
              <a:sym typeface="Open Sans"/>
            </a:endParaRPr>
          </a:p>
        </p:txBody>
      </p:sp>
      <p:pic>
        <p:nvPicPr>
          <p:cNvPr id="618" name="Google Shape;618;p78"/>
          <p:cNvPicPr preferRelativeResize="0"/>
          <p:nvPr/>
        </p:nvPicPr>
        <p:blipFill>
          <a:blip r:embed="rId4">
            <a:alphaModFix/>
          </a:blip>
          <a:stretch>
            <a:fillRect/>
          </a:stretch>
        </p:blipFill>
        <p:spPr>
          <a:xfrm>
            <a:off x="2771775" y="4144175"/>
            <a:ext cx="3600450" cy="19335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7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Install Git: MacOS</a:t>
            </a:r>
            <a:endParaRPr b="1" sz="3000">
              <a:solidFill>
                <a:srgbClr val="000000"/>
              </a:solidFill>
              <a:latin typeface="Open Sans"/>
              <a:ea typeface="Open Sans"/>
              <a:cs typeface="Open Sans"/>
              <a:sym typeface="Open Sans"/>
            </a:endParaRPr>
          </a:p>
        </p:txBody>
      </p:sp>
      <p:sp>
        <p:nvSpPr>
          <p:cNvPr id="624" name="Google Shape;624;p79"/>
          <p:cNvSpPr txBox="1"/>
          <p:nvPr/>
        </p:nvSpPr>
        <p:spPr>
          <a:xfrm>
            <a:off x="292800" y="2095775"/>
            <a:ext cx="8558400" cy="132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Open the installer and follow the instructions. It should be fine to select all of the default options. </a:t>
            </a:r>
            <a:endParaRPr sz="1800">
              <a:solidFill>
                <a:srgbClr val="353535"/>
              </a:solidFill>
              <a:latin typeface="Open Sans"/>
              <a:ea typeface="Open Sans"/>
              <a:cs typeface="Open Sans"/>
              <a:sym typeface="Open Sans"/>
            </a:endParaRPr>
          </a:p>
        </p:txBody>
      </p:sp>
      <p:pic>
        <p:nvPicPr>
          <p:cNvPr id="625" name="Google Shape;625;p79"/>
          <p:cNvPicPr preferRelativeResize="0"/>
          <p:nvPr/>
        </p:nvPicPr>
        <p:blipFill>
          <a:blip r:embed="rId3">
            <a:alphaModFix/>
          </a:blip>
          <a:stretch>
            <a:fillRect/>
          </a:stretch>
        </p:blipFill>
        <p:spPr>
          <a:xfrm>
            <a:off x="1057275" y="3588650"/>
            <a:ext cx="7029450" cy="1571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Install Git: Windows</a:t>
            </a:r>
            <a:endParaRPr b="1" sz="3000">
              <a:solidFill>
                <a:srgbClr val="000000"/>
              </a:solidFill>
              <a:latin typeface="Open Sans"/>
              <a:ea typeface="Open Sans"/>
              <a:cs typeface="Open Sans"/>
              <a:sym typeface="Open Sans"/>
            </a:endParaRPr>
          </a:p>
        </p:txBody>
      </p:sp>
      <p:sp>
        <p:nvSpPr>
          <p:cNvPr id="631" name="Google Shape;631;p80"/>
          <p:cNvSpPr txBox="1"/>
          <p:nvPr/>
        </p:nvSpPr>
        <p:spPr>
          <a:xfrm>
            <a:off x="292800" y="1815563"/>
            <a:ext cx="8558400" cy="132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Open the installer and follow the instructions. It should be fine to select all of the default options, except for the one below. We recommend choosing your preferred text editor in this step. </a:t>
            </a:r>
            <a:endParaRPr sz="1800">
              <a:solidFill>
                <a:srgbClr val="353535"/>
              </a:solidFill>
              <a:latin typeface="Open Sans"/>
              <a:ea typeface="Open Sans"/>
              <a:cs typeface="Open Sans"/>
              <a:sym typeface="Open Sans"/>
            </a:endParaRPr>
          </a:p>
        </p:txBody>
      </p:sp>
      <p:pic>
        <p:nvPicPr>
          <p:cNvPr id="632" name="Google Shape;632;p80"/>
          <p:cNvPicPr preferRelativeResize="0"/>
          <p:nvPr/>
        </p:nvPicPr>
        <p:blipFill>
          <a:blip r:embed="rId3">
            <a:alphaModFix/>
          </a:blip>
          <a:stretch>
            <a:fillRect/>
          </a:stretch>
        </p:blipFill>
        <p:spPr>
          <a:xfrm>
            <a:off x="2716100" y="3349138"/>
            <a:ext cx="3711800" cy="2798737"/>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1"/>
          <p:cNvSpPr txBox="1"/>
          <p:nvPr/>
        </p:nvSpPr>
        <p:spPr>
          <a:xfrm>
            <a:off x="227100" y="1964800"/>
            <a:ext cx="8689800" cy="1510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Restart your terminal, PowerShell, or Git Bash.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342900" lvl="0" marL="457200" rtl="0" algn="l">
              <a:lnSpc>
                <a:spcPct val="115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Run the command below again. Raise your hand if this is not what you see. </a:t>
            </a:r>
            <a:endParaRPr sz="1800">
              <a:solidFill>
                <a:srgbClr val="353535"/>
              </a:solidFill>
              <a:latin typeface="Open Sans"/>
              <a:ea typeface="Open Sans"/>
              <a:cs typeface="Open Sans"/>
              <a:sym typeface="Open Sans"/>
            </a:endParaRPr>
          </a:p>
        </p:txBody>
      </p:sp>
      <p:sp>
        <p:nvSpPr>
          <p:cNvPr id="638" name="Google Shape;638;p8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Install Git</a:t>
            </a:r>
            <a:endParaRPr b="1" sz="3000">
              <a:solidFill>
                <a:srgbClr val="000000"/>
              </a:solidFill>
              <a:latin typeface="Open Sans"/>
              <a:ea typeface="Open Sans"/>
              <a:cs typeface="Open Sans"/>
              <a:sym typeface="Open Sans"/>
            </a:endParaRPr>
          </a:p>
        </p:txBody>
      </p:sp>
      <p:pic>
        <p:nvPicPr>
          <p:cNvPr id="639" name="Google Shape;639;p81"/>
          <p:cNvPicPr preferRelativeResize="0"/>
          <p:nvPr/>
        </p:nvPicPr>
        <p:blipFill>
          <a:blip r:embed="rId3">
            <a:alphaModFix/>
          </a:blip>
          <a:stretch>
            <a:fillRect/>
          </a:stretch>
        </p:blipFill>
        <p:spPr>
          <a:xfrm>
            <a:off x="590550" y="3602800"/>
            <a:ext cx="7962900" cy="1333500"/>
          </a:xfrm>
          <a:prstGeom prst="rect">
            <a:avLst/>
          </a:prstGeom>
          <a:noFill/>
          <a:ln cap="flat" cmpd="sng" w="19050">
            <a:solidFill>
              <a:schemeClr val="dk2"/>
            </a:solidFill>
            <a:prstDash val="solid"/>
            <a:round/>
            <a:headEnd len="sm" w="sm" type="none"/>
            <a:tailEnd len="sm" w="sm" type="none"/>
          </a:ln>
        </p:spPr>
      </p:pic>
      <p:sp>
        <p:nvSpPr>
          <p:cNvPr id="640" name="Google Shape;640;p81"/>
          <p:cNvSpPr/>
          <p:nvPr/>
        </p:nvSpPr>
        <p:spPr>
          <a:xfrm>
            <a:off x="2579500" y="3812550"/>
            <a:ext cx="2482800" cy="37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2"/>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2"/>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Great! Now you have Git installed. Let's connect your local environment with your GitHub account. </a:t>
            </a:r>
            <a:endParaRPr b="1" sz="2800">
              <a:solidFill>
                <a:schemeClr val="lt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8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Configure Git</a:t>
            </a:r>
            <a:endParaRPr b="1" sz="3000">
              <a:solidFill>
                <a:srgbClr val="000000"/>
              </a:solidFill>
              <a:latin typeface="Open Sans"/>
              <a:ea typeface="Open Sans"/>
              <a:cs typeface="Open Sans"/>
              <a:sym typeface="Open Sans"/>
            </a:endParaRPr>
          </a:p>
        </p:txBody>
      </p:sp>
      <p:sp>
        <p:nvSpPr>
          <p:cNvPr id="652" name="Google Shape;652;p83"/>
          <p:cNvSpPr txBox="1"/>
          <p:nvPr/>
        </p:nvSpPr>
        <p:spPr>
          <a:xfrm>
            <a:off x="292800" y="3160150"/>
            <a:ext cx="5940000" cy="1876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On GitHub, find your user name. You can find it by clicking your avatar in the upper right hand corner. It will say "Signed in as"</a:t>
            </a:r>
            <a:endParaRPr sz="1800">
              <a:solidFill>
                <a:srgbClr val="353535"/>
              </a:solidFill>
              <a:latin typeface="Open Sans"/>
              <a:ea typeface="Open Sans"/>
              <a:cs typeface="Open Sans"/>
              <a:sym typeface="Open Sans"/>
            </a:endParaRPr>
          </a:p>
        </p:txBody>
      </p:sp>
      <p:sp>
        <p:nvSpPr>
          <p:cNvPr id="653" name="Google Shape;653;p83"/>
          <p:cNvSpPr txBox="1"/>
          <p:nvPr/>
        </p:nvSpPr>
        <p:spPr>
          <a:xfrm>
            <a:off x="292800" y="1449850"/>
            <a:ext cx="8558400" cy="824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000"/>
              </a:spcAft>
              <a:buNone/>
            </a:pPr>
            <a:r>
              <a:rPr lang="en" sz="1800">
                <a:solidFill>
                  <a:srgbClr val="353535"/>
                </a:solidFill>
                <a:latin typeface="Open Sans"/>
                <a:ea typeface="Open Sans"/>
                <a:cs typeface="Open Sans"/>
                <a:sym typeface="Open Sans"/>
              </a:rPr>
              <a:t>We want to configure our local environments so that the correct GitHub account is associated with our commits. </a:t>
            </a:r>
            <a:endParaRPr sz="1800">
              <a:solidFill>
                <a:srgbClr val="353535"/>
              </a:solidFill>
              <a:latin typeface="Open Sans"/>
              <a:ea typeface="Open Sans"/>
              <a:cs typeface="Open Sans"/>
              <a:sym typeface="Open Sans"/>
            </a:endParaRPr>
          </a:p>
        </p:txBody>
      </p:sp>
      <p:grpSp>
        <p:nvGrpSpPr>
          <p:cNvPr id="654" name="Google Shape;654;p83"/>
          <p:cNvGrpSpPr/>
          <p:nvPr/>
        </p:nvGrpSpPr>
        <p:grpSpPr>
          <a:xfrm>
            <a:off x="6508075" y="3160150"/>
            <a:ext cx="2143125" cy="1876425"/>
            <a:chOff x="6508075" y="3160150"/>
            <a:chExt cx="2143125" cy="1876425"/>
          </a:xfrm>
        </p:grpSpPr>
        <p:pic>
          <p:nvPicPr>
            <p:cNvPr id="655" name="Google Shape;655;p83"/>
            <p:cNvPicPr preferRelativeResize="0"/>
            <p:nvPr/>
          </p:nvPicPr>
          <p:blipFill>
            <a:blip r:embed="rId3">
              <a:alphaModFix/>
            </a:blip>
            <a:stretch>
              <a:fillRect/>
            </a:stretch>
          </p:blipFill>
          <p:spPr>
            <a:xfrm>
              <a:off x="6508075" y="3160150"/>
              <a:ext cx="2143125" cy="1876425"/>
            </a:xfrm>
            <a:prstGeom prst="rect">
              <a:avLst/>
            </a:prstGeom>
            <a:noFill/>
            <a:ln cap="flat" cmpd="sng" w="19050">
              <a:solidFill>
                <a:schemeClr val="dk2"/>
              </a:solidFill>
              <a:prstDash val="solid"/>
              <a:round/>
              <a:headEnd len="sm" w="sm" type="none"/>
              <a:tailEnd len="sm" w="sm" type="none"/>
            </a:ln>
          </p:spPr>
        </p:pic>
        <p:sp>
          <p:nvSpPr>
            <p:cNvPr id="656" name="Google Shape;656;p83"/>
            <p:cNvSpPr/>
            <p:nvPr/>
          </p:nvSpPr>
          <p:spPr>
            <a:xfrm>
              <a:off x="6902875" y="3729075"/>
              <a:ext cx="1284600" cy="44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84"/>
          <p:cNvSpPr txBox="1"/>
          <p:nvPr/>
        </p:nvSpPr>
        <p:spPr>
          <a:xfrm>
            <a:off x="161500" y="4603800"/>
            <a:ext cx="8820900" cy="82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Use the command below to configure your email address as well. </a:t>
            </a:r>
            <a:endParaRPr sz="1800">
              <a:solidFill>
                <a:srgbClr val="353535"/>
              </a:solidFill>
              <a:latin typeface="Open Sans"/>
              <a:ea typeface="Open Sans"/>
              <a:cs typeface="Open Sans"/>
              <a:sym typeface="Open Sans"/>
            </a:endParaRPr>
          </a:p>
        </p:txBody>
      </p:sp>
      <p:sp>
        <p:nvSpPr>
          <p:cNvPr id="662" name="Google Shape;662;p84"/>
          <p:cNvSpPr txBox="1"/>
          <p:nvPr/>
        </p:nvSpPr>
        <p:spPr>
          <a:xfrm>
            <a:off x="16150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Configure Git</a:t>
            </a:r>
            <a:endParaRPr b="1" sz="3000">
              <a:solidFill>
                <a:srgbClr val="000000"/>
              </a:solidFill>
              <a:latin typeface="Open Sans"/>
              <a:ea typeface="Open Sans"/>
              <a:cs typeface="Open Sans"/>
              <a:sym typeface="Open Sans"/>
            </a:endParaRPr>
          </a:p>
        </p:txBody>
      </p:sp>
      <p:sp>
        <p:nvSpPr>
          <p:cNvPr id="663" name="Google Shape;663;p84"/>
          <p:cNvSpPr txBox="1"/>
          <p:nvPr/>
        </p:nvSpPr>
        <p:spPr>
          <a:xfrm>
            <a:off x="161500" y="1898925"/>
            <a:ext cx="8820900" cy="82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Return to your command line or terminal. Replace </a:t>
            </a:r>
            <a:r>
              <a:rPr b="1" lang="en" sz="1800">
                <a:solidFill>
                  <a:srgbClr val="353535"/>
                </a:solidFill>
                <a:latin typeface="Courier New"/>
                <a:ea typeface="Courier New"/>
                <a:cs typeface="Courier New"/>
                <a:sym typeface="Courier New"/>
              </a:rPr>
              <a:t>mlh-localhost</a:t>
            </a:r>
            <a:r>
              <a:rPr lang="en" sz="1800">
                <a:solidFill>
                  <a:srgbClr val="353535"/>
                </a:solidFill>
                <a:latin typeface="Open Sans"/>
                <a:ea typeface="Open Sans"/>
                <a:cs typeface="Open Sans"/>
                <a:sym typeface="Open Sans"/>
              </a:rPr>
              <a:t> with your username. </a:t>
            </a:r>
            <a:endParaRPr sz="1800">
              <a:solidFill>
                <a:srgbClr val="353535"/>
              </a:solidFill>
              <a:latin typeface="Open Sans"/>
              <a:ea typeface="Open Sans"/>
              <a:cs typeface="Open Sans"/>
              <a:sym typeface="Open Sans"/>
            </a:endParaRPr>
          </a:p>
        </p:txBody>
      </p:sp>
      <p:pic>
        <p:nvPicPr>
          <p:cNvPr id="664" name="Google Shape;664;p84"/>
          <p:cNvPicPr preferRelativeResize="0"/>
          <p:nvPr/>
        </p:nvPicPr>
        <p:blipFill rotWithShape="1">
          <a:blip r:embed="rId3">
            <a:alphaModFix/>
          </a:blip>
          <a:srcRect b="0" l="0" r="0" t="5455"/>
          <a:stretch/>
        </p:blipFill>
        <p:spPr>
          <a:xfrm>
            <a:off x="152350" y="2863175"/>
            <a:ext cx="8839200" cy="1219775"/>
          </a:xfrm>
          <a:prstGeom prst="rect">
            <a:avLst/>
          </a:prstGeom>
          <a:noFill/>
          <a:ln cap="flat" cmpd="sng" w="19050">
            <a:solidFill>
              <a:schemeClr val="dk2"/>
            </a:solidFill>
            <a:prstDash val="solid"/>
            <a:round/>
            <a:headEnd len="sm" w="sm" type="none"/>
            <a:tailEnd len="sm" w="sm" type="none"/>
          </a:ln>
        </p:spPr>
      </p:pic>
      <p:pic>
        <p:nvPicPr>
          <p:cNvPr id="665" name="Google Shape;665;p84"/>
          <p:cNvPicPr preferRelativeResize="0"/>
          <p:nvPr/>
        </p:nvPicPr>
        <p:blipFill rotWithShape="1">
          <a:blip r:embed="rId4">
            <a:alphaModFix/>
          </a:blip>
          <a:srcRect b="0" l="209" r="0" t="33568"/>
          <a:stretch/>
        </p:blipFill>
        <p:spPr>
          <a:xfrm>
            <a:off x="161499" y="5263250"/>
            <a:ext cx="8820902" cy="762750"/>
          </a:xfrm>
          <a:prstGeom prst="rect">
            <a:avLst/>
          </a:prstGeom>
          <a:noFill/>
          <a:ln cap="flat" cmpd="sng" w="19050">
            <a:solidFill>
              <a:schemeClr val="dk2"/>
            </a:solidFill>
            <a:prstDash val="solid"/>
            <a:round/>
            <a:headEnd len="sm" w="sm" type="none"/>
            <a:tailEnd len="sm" w="sm" type="none"/>
          </a:ln>
        </p:spPr>
      </p:pic>
      <p:sp>
        <p:nvSpPr>
          <p:cNvPr id="666" name="Google Shape;666;p84"/>
          <p:cNvSpPr/>
          <p:nvPr/>
        </p:nvSpPr>
        <p:spPr>
          <a:xfrm>
            <a:off x="1966000" y="3288275"/>
            <a:ext cx="6522900" cy="35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4"/>
          <p:cNvSpPr/>
          <p:nvPr/>
        </p:nvSpPr>
        <p:spPr>
          <a:xfrm>
            <a:off x="2017875" y="5415650"/>
            <a:ext cx="6861900" cy="35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85"/>
          <p:cNvSpPr txBox="1"/>
          <p:nvPr/>
        </p:nvSpPr>
        <p:spPr>
          <a:xfrm>
            <a:off x="16150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Configure Git</a:t>
            </a:r>
            <a:endParaRPr b="1" sz="3000">
              <a:solidFill>
                <a:srgbClr val="000000"/>
              </a:solidFill>
              <a:latin typeface="Open Sans"/>
              <a:ea typeface="Open Sans"/>
              <a:cs typeface="Open Sans"/>
              <a:sym typeface="Open Sans"/>
            </a:endParaRPr>
          </a:p>
        </p:txBody>
      </p:sp>
      <p:sp>
        <p:nvSpPr>
          <p:cNvPr id="673" name="Google Shape;673;p85"/>
          <p:cNvSpPr txBox="1"/>
          <p:nvPr/>
        </p:nvSpPr>
        <p:spPr>
          <a:xfrm>
            <a:off x="80700" y="2137075"/>
            <a:ext cx="8982600" cy="82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You can use the two commands below to double check that you've set this up.  </a:t>
            </a:r>
            <a:endParaRPr sz="1800">
              <a:solidFill>
                <a:srgbClr val="353535"/>
              </a:solidFill>
              <a:latin typeface="Open Sans"/>
              <a:ea typeface="Open Sans"/>
              <a:cs typeface="Open Sans"/>
              <a:sym typeface="Open Sans"/>
            </a:endParaRPr>
          </a:p>
        </p:txBody>
      </p:sp>
      <p:grpSp>
        <p:nvGrpSpPr>
          <p:cNvPr id="674" name="Google Shape;674;p85"/>
          <p:cNvGrpSpPr/>
          <p:nvPr/>
        </p:nvGrpSpPr>
        <p:grpSpPr>
          <a:xfrm>
            <a:off x="161500" y="3091775"/>
            <a:ext cx="8820898" cy="1726463"/>
            <a:chOff x="161500" y="3091775"/>
            <a:chExt cx="8820898" cy="1726463"/>
          </a:xfrm>
        </p:grpSpPr>
        <p:pic>
          <p:nvPicPr>
            <p:cNvPr id="675" name="Google Shape;675;p85"/>
            <p:cNvPicPr preferRelativeResize="0"/>
            <p:nvPr/>
          </p:nvPicPr>
          <p:blipFill>
            <a:blip r:embed="rId3">
              <a:alphaModFix/>
            </a:blip>
            <a:stretch>
              <a:fillRect/>
            </a:stretch>
          </p:blipFill>
          <p:spPr>
            <a:xfrm>
              <a:off x="161500" y="3091775"/>
              <a:ext cx="8820898" cy="1726463"/>
            </a:xfrm>
            <a:prstGeom prst="rect">
              <a:avLst/>
            </a:prstGeom>
            <a:noFill/>
            <a:ln cap="flat" cmpd="sng" w="19050">
              <a:solidFill>
                <a:schemeClr val="dk2"/>
              </a:solidFill>
              <a:prstDash val="solid"/>
              <a:round/>
              <a:headEnd len="sm" w="sm" type="none"/>
              <a:tailEnd len="sm" w="sm" type="none"/>
            </a:ln>
          </p:spPr>
        </p:pic>
        <p:sp>
          <p:nvSpPr>
            <p:cNvPr id="676" name="Google Shape;676;p85"/>
            <p:cNvSpPr/>
            <p:nvPr/>
          </p:nvSpPr>
          <p:spPr>
            <a:xfrm>
              <a:off x="1910150" y="3091775"/>
              <a:ext cx="3071700" cy="33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5"/>
            <p:cNvSpPr/>
            <p:nvPr/>
          </p:nvSpPr>
          <p:spPr>
            <a:xfrm>
              <a:off x="1910150" y="3623925"/>
              <a:ext cx="3071700" cy="33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8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6"/>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let's cover some useful commands. </a:t>
            </a:r>
            <a:endParaRPr b="1" sz="2800">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 You'll Be Building</a:t>
            </a:r>
            <a:endParaRPr b="1" sz="3000">
              <a:solidFill>
                <a:srgbClr val="000000"/>
              </a:solidFill>
              <a:latin typeface="Open Sans"/>
              <a:ea typeface="Open Sans"/>
              <a:cs typeface="Open Sans"/>
              <a:sym typeface="Open Sans"/>
            </a:endParaRPr>
          </a:p>
        </p:txBody>
      </p:sp>
      <p:sp>
        <p:nvSpPr>
          <p:cNvPr id="297" name="Google Shape;297;p42"/>
          <p:cNvSpPr/>
          <p:nvPr/>
        </p:nvSpPr>
        <p:spPr>
          <a:xfrm>
            <a:off x="868650" y="1435625"/>
            <a:ext cx="74067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u="sng">
                <a:solidFill>
                  <a:schemeClr val="lt1"/>
                </a:solidFill>
                <a:latin typeface="Open Sans"/>
                <a:ea typeface="Open Sans"/>
                <a:cs typeface="Open Sans"/>
                <a:sym typeface="Open Sans"/>
                <a:hlinkClick r:id="rId3"/>
              </a:rPr>
              <a:t>http://mlhlocal.host/github-demo</a:t>
            </a:r>
            <a:endParaRPr sz="2800">
              <a:solidFill>
                <a:schemeClr val="lt1"/>
              </a:solidFill>
            </a:endParaRPr>
          </a:p>
        </p:txBody>
      </p:sp>
      <p:pic>
        <p:nvPicPr>
          <p:cNvPr id="298" name="Google Shape;298;p42"/>
          <p:cNvPicPr preferRelativeResize="0"/>
          <p:nvPr/>
        </p:nvPicPr>
        <p:blipFill>
          <a:blip r:embed="rId4">
            <a:alphaModFix/>
          </a:blip>
          <a:stretch>
            <a:fillRect/>
          </a:stretch>
        </p:blipFill>
        <p:spPr>
          <a:xfrm>
            <a:off x="494926" y="2328800"/>
            <a:ext cx="8154149" cy="43336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87"/>
          <p:cNvSpPr/>
          <p:nvPr/>
        </p:nvSpPr>
        <p:spPr>
          <a:xfrm>
            <a:off x="4736600" y="4272175"/>
            <a:ext cx="4195200" cy="1073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grpSp>
        <p:nvGrpSpPr>
          <p:cNvPr id="689" name="Google Shape;689;p87"/>
          <p:cNvGrpSpPr/>
          <p:nvPr/>
        </p:nvGrpSpPr>
        <p:grpSpPr>
          <a:xfrm>
            <a:off x="4736592" y="3099776"/>
            <a:ext cx="4195208" cy="1172399"/>
            <a:chOff x="174700" y="3273600"/>
            <a:chExt cx="4195208" cy="1172399"/>
          </a:xfrm>
        </p:grpSpPr>
        <p:sp>
          <p:nvSpPr>
            <p:cNvPr id="690" name="Google Shape;690;p87"/>
            <p:cNvSpPr/>
            <p:nvPr/>
          </p:nvSpPr>
          <p:spPr>
            <a:xfrm>
              <a:off x="174708" y="3621599"/>
              <a:ext cx="4195200" cy="824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691" name="Google Shape;691;p87"/>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692" name="Google Shape;692;p8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Individual</a:t>
            </a:r>
            <a:r>
              <a:rPr b="1" lang="en" sz="3000">
                <a:latin typeface="Open Sans"/>
                <a:ea typeface="Open Sans"/>
                <a:cs typeface="Open Sans"/>
                <a:sym typeface="Open Sans"/>
              </a:rPr>
              <a:t> Workflow</a:t>
            </a:r>
            <a:endParaRPr b="1" sz="3000">
              <a:solidFill>
                <a:srgbClr val="000000"/>
              </a:solidFill>
              <a:latin typeface="Open Sans"/>
              <a:ea typeface="Open Sans"/>
              <a:cs typeface="Open Sans"/>
              <a:sym typeface="Open Sans"/>
            </a:endParaRPr>
          </a:p>
        </p:txBody>
      </p:sp>
      <p:sp>
        <p:nvSpPr>
          <p:cNvPr id="693" name="Google Shape;693;p87"/>
          <p:cNvSpPr txBox="1"/>
          <p:nvPr/>
        </p:nvSpPr>
        <p:spPr>
          <a:xfrm>
            <a:off x="228600" y="2601650"/>
            <a:ext cx="4324200" cy="407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You can </a:t>
            </a:r>
            <a:r>
              <a:rPr b="1" lang="en" sz="1800">
                <a:solidFill>
                  <a:schemeClr val="dk1"/>
                </a:solidFill>
                <a:latin typeface="Open Sans"/>
                <a:ea typeface="Open Sans"/>
                <a:cs typeface="Open Sans"/>
                <a:sym typeface="Open Sans"/>
              </a:rPr>
              <a:t>clone</a:t>
            </a:r>
            <a:r>
              <a:rPr lang="en" sz="1800">
                <a:solidFill>
                  <a:schemeClr val="dk1"/>
                </a:solidFill>
                <a:latin typeface="Open Sans"/>
                <a:ea typeface="Open Sans"/>
                <a:cs typeface="Open Sans"/>
                <a:sym typeface="Open Sans"/>
              </a:rPr>
              <a:t> any repository you have access to using </a:t>
            </a:r>
            <a:r>
              <a:rPr lang="en" sz="1800">
                <a:solidFill>
                  <a:schemeClr val="dk1"/>
                </a:solidFill>
                <a:latin typeface="Courier New"/>
                <a:ea typeface="Courier New"/>
                <a:cs typeface="Courier New"/>
                <a:sym typeface="Courier New"/>
              </a:rPr>
              <a:t>git clone</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Then, you create a branch with </a:t>
            </a:r>
            <a:r>
              <a:rPr lang="en" sz="1800">
                <a:solidFill>
                  <a:schemeClr val="dk1"/>
                </a:solidFill>
                <a:latin typeface="Courier New"/>
                <a:ea typeface="Courier New"/>
                <a:cs typeface="Courier New"/>
                <a:sym typeface="Courier New"/>
              </a:rPr>
              <a:t>git branch "name-of-branch"</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AutoNum type="arabicPeriod"/>
            </a:pPr>
            <a:r>
              <a:rPr lang="en" sz="1800">
                <a:solidFill>
                  <a:schemeClr val="dk1"/>
                </a:solidFill>
                <a:latin typeface="Open Sans"/>
                <a:ea typeface="Open Sans"/>
                <a:cs typeface="Open Sans"/>
                <a:sym typeface="Open Sans"/>
              </a:rPr>
              <a:t>After you make changes, you'll use</a:t>
            </a:r>
            <a:r>
              <a:rPr lang="en" sz="1800">
                <a:solidFill>
                  <a:schemeClr val="dk1"/>
                </a:solidFill>
                <a:latin typeface="Consolas"/>
                <a:ea typeface="Consolas"/>
                <a:cs typeface="Consolas"/>
                <a:sym typeface="Consolas"/>
              </a:rPr>
              <a:t> </a:t>
            </a:r>
            <a:r>
              <a:rPr lang="en" sz="1800">
                <a:solidFill>
                  <a:schemeClr val="dk1"/>
                </a:solidFill>
                <a:latin typeface="Courier New"/>
                <a:ea typeface="Courier New"/>
                <a:cs typeface="Courier New"/>
                <a:sym typeface="Courier New"/>
              </a:rPr>
              <a:t>git add</a:t>
            </a:r>
            <a:r>
              <a:rPr lang="en" sz="1800">
                <a:solidFill>
                  <a:schemeClr val="dk1"/>
                </a:solidFill>
                <a:latin typeface="Open Sans"/>
                <a:ea typeface="Open Sans"/>
                <a:cs typeface="Open Sans"/>
                <a:sym typeface="Open Sans"/>
              </a:rPr>
              <a:t> to </a:t>
            </a:r>
            <a:r>
              <a:rPr b="1" lang="en" sz="1800">
                <a:solidFill>
                  <a:schemeClr val="dk1"/>
                </a:solidFill>
                <a:latin typeface="Open Sans"/>
                <a:ea typeface="Open Sans"/>
                <a:cs typeface="Open Sans"/>
                <a:sym typeface="Open Sans"/>
              </a:rPr>
              <a:t>stage</a:t>
            </a:r>
            <a:r>
              <a:rPr lang="en" sz="1800">
                <a:solidFill>
                  <a:schemeClr val="dk1"/>
                </a:solidFill>
                <a:latin typeface="Open Sans"/>
                <a:ea typeface="Open Sans"/>
                <a:cs typeface="Open Sans"/>
                <a:sym typeface="Open Sans"/>
              </a:rPr>
              <a:t> your changes.</a:t>
            </a:r>
            <a:endParaRPr sz="1800">
              <a:solidFill>
                <a:schemeClr val="dk1"/>
              </a:solidFill>
              <a:latin typeface="Open Sans"/>
              <a:ea typeface="Open Sans"/>
              <a:cs typeface="Open Sans"/>
              <a:sym typeface="Open Sans"/>
            </a:endParaRPr>
          </a:p>
        </p:txBody>
      </p:sp>
      <p:sp>
        <p:nvSpPr>
          <p:cNvPr id="694" name="Google Shape;694;p87"/>
          <p:cNvSpPr txBox="1"/>
          <p:nvPr/>
        </p:nvSpPr>
        <p:spPr>
          <a:xfrm>
            <a:off x="4796600" y="4283875"/>
            <a:ext cx="4075200" cy="10500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latin typeface="Open Sans"/>
                <a:ea typeface="Open Sans"/>
                <a:cs typeface="Open Sans"/>
                <a:sym typeface="Open Sans"/>
              </a:rPr>
              <a:t>stage</a:t>
            </a:r>
            <a:r>
              <a:rPr b="1" lang="en" sz="1800"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saving your changes so they are ready to be added to your branch</a:t>
            </a:r>
            <a:endParaRPr sz="1800">
              <a:latin typeface="Open Sans"/>
              <a:ea typeface="Open Sans"/>
              <a:cs typeface="Open Sans"/>
              <a:sym typeface="Open Sans"/>
            </a:endParaRPr>
          </a:p>
        </p:txBody>
      </p:sp>
      <p:sp>
        <p:nvSpPr>
          <p:cNvPr id="695" name="Google Shape;695;p87"/>
          <p:cNvSpPr txBox="1"/>
          <p:nvPr/>
        </p:nvSpPr>
        <p:spPr>
          <a:xfrm>
            <a:off x="1037250" y="1478750"/>
            <a:ext cx="7069500" cy="766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
        <p:nvSpPr>
          <p:cNvPr id="696" name="Google Shape;696;p87"/>
          <p:cNvSpPr txBox="1"/>
          <p:nvPr/>
        </p:nvSpPr>
        <p:spPr>
          <a:xfrm>
            <a:off x="4796600" y="3471175"/>
            <a:ext cx="4075200" cy="7059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chemeClr val="dk1"/>
              </a:buClr>
              <a:buSzPts val="1100"/>
              <a:buFont typeface="Arial"/>
              <a:buNone/>
            </a:pPr>
            <a:r>
              <a:rPr b="1" lang="en" sz="1800" u="sng">
                <a:solidFill>
                  <a:schemeClr val="dk1"/>
                </a:solidFill>
                <a:latin typeface="Open Sans"/>
                <a:ea typeface="Open Sans"/>
                <a:cs typeface="Open Sans"/>
                <a:sym typeface="Open Sans"/>
              </a:rPr>
              <a:t>clone:</a:t>
            </a:r>
            <a:r>
              <a:rPr lang="en" sz="1800">
                <a:solidFill>
                  <a:schemeClr val="dk1"/>
                </a:solidFill>
                <a:latin typeface="Open Sans"/>
                <a:ea typeface="Open Sans"/>
                <a:cs typeface="Open Sans"/>
                <a:sym typeface="Open Sans"/>
              </a:rPr>
              <a:t>  to copy a repository to your computer </a:t>
            </a:r>
            <a:endParaRPr b="1" sz="1800" u="sng">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8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Individual</a:t>
            </a:r>
            <a:r>
              <a:rPr b="1" lang="en" sz="3000">
                <a:latin typeface="Open Sans"/>
                <a:ea typeface="Open Sans"/>
                <a:cs typeface="Open Sans"/>
                <a:sym typeface="Open Sans"/>
              </a:rPr>
              <a:t> Workflow</a:t>
            </a:r>
            <a:endParaRPr b="1" sz="3000">
              <a:solidFill>
                <a:srgbClr val="000000"/>
              </a:solidFill>
              <a:latin typeface="Open Sans"/>
              <a:ea typeface="Open Sans"/>
              <a:cs typeface="Open Sans"/>
              <a:sym typeface="Open Sans"/>
            </a:endParaRPr>
          </a:p>
        </p:txBody>
      </p:sp>
      <p:grpSp>
        <p:nvGrpSpPr>
          <p:cNvPr id="702" name="Google Shape;702;p88"/>
          <p:cNvGrpSpPr/>
          <p:nvPr/>
        </p:nvGrpSpPr>
        <p:grpSpPr>
          <a:xfrm>
            <a:off x="4736600" y="2515250"/>
            <a:ext cx="4195200" cy="2452496"/>
            <a:chOff x="174700" y="3408600"/>
            <a:chExt cx="4195200" cy="1304103"/>
          </a:xfrm>
        </p:grpSpPr>
        <p:sp>
          <p:nvSpPr>
            <p:cNvPr id="703" name="Google Shape;703;p88"/>
            <p:cNvSpPr/>
            <p:nvPr/>
          </p:nvSpPr>
          <p:spPr>
            <a:xfrm>
              <a:off x="174700" y="3621604"/>
              <a:ext cx="4195200" cy="10911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704" name="Google Shape;704;p88"/>
            <p:cNvSpPr/>
            <p:nvPr/>
          </p:nvSpPr>
          <p:spPr>
            <a:xfrm>
              <a:off x="174700" y="3408600"/>
              <a:ext cx="4195200" cy="213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Command Explanation</a:t>
              </a:r>
              <a:endParaRPr b="1" i="0" sz="1800" u="none" cap="none" strike="noStrike">
                <a:solidFill>
                  <a:srgbClr val="FFFFFF"/>
                </a:solidFill>
                <a:latin typeface="Open Sans"/>
                <a:ea typeface="Open Sans"/>
                <a:cs typeface="Open Sans"/>
                <a:sym typeface="Open Sans"/>
              </a:endParaRPr>
            </a:p>
          </p:txBody>
        </p:sp>
      </p:grpSp>
      <p:sp>
        <p:nvSpPr>
          <p:cNvPr id="705" name="Google Shape;705;p88"/>
          <p:cNvSpPr txBox="1"/>
          <p:nvPr/>
        </p:nvSpPr>
        <p:spPr>
          <a:xfrm>
            <a:off x="4797325" y="2951125"/>
            <a:ext cx="4075200" cy="20520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lang="en" sz="1800">
                <a:solidFill>
                  <a:schemeClr val="dk1"/>
                </a:solidFill>
                <a:latin typeface="Courier New"/>
                <a:ea typeface="Courier New"/>
                <a:cs typeface="Courier New"/>
                <a:sym typeface="Courier New"/>
              </a:rPr>
              <a:t>-m </a:t>
            </a:r>
            <a:r>
              <a:rPr lang="en" sz="1800">
                <a:latin typeface="Open Sans"/>
                <a:ea typeface="Open Sans"/>
                <a:cs typeface="Open Sans"/>
                <a:sym typeface="Open Sans"/>
              </a:rPr>
              <a:t>is a flag for message. That means that whatever comes after </a:t>
            </a:r>
            <a:r>
              <a:rPr lang="en" sz="1800">
                <a:solidFill>
                  <a:schemeClr val="dk1"/>
                </a:solidFill>
                <a:latin typeface="Courier New"/>
                <a:ea typeface="Courier New"/>
                <a:cs typeface="Courier New"/>
                <a:sym typeface="Courier New"/>
              </a:rPr>
              <a:t>-m</a:t>
            </a:r>
            <a:r>
              <a:rPr lang="en" sz="1800">
                <a:latin typeface="Open Sans"/>
                <a:ea typeface="Open Sans"/>
                <a:cs typeface="Open Sans"/>
                <a:sym typeface="Open Sans"/>
              </a:rPr>
              <a:t> is a message explaining your commit. Your commit message doesn't have any effect on your code; it's like a comment. </a:t>
            </a:r>
            <a:endParaRPr sz="1800">
              <a:latin typeface="Open Sans"/>
              <a:ea typeface="Open Sans"/>
              <a:cs typeface="Open Sans"/>
              <a:sym typeface="Open Sans"/>
            </a:endParaRPr>
          </a:p>
        </p:txBody>
      </p:sp>
      <p:sp>
        <p:nvSpPr>
          <p:cNvPr id="706" name="Google Shape;706;p88"/>
          <p:cNvSpPr txBox="1"/>
          <p:nvPr/>
        </p:nvSpPr>
        <p:spPr>
          <a:xfrm>
            <a:off x="228600" y="2601650"/>
            <a:ext cx="4324200" cy="407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You'll use </a:t>
            </a:r>
            <a:r>
              <a:rPr lang="en" sz="1800">
                <a:solidFill>
                  <a:schemeClr val="dk1"/>
                </a:solidFill>
                <a:latin typeface="Courier New"/>
                <a:ea typeface="Courier New"/>
                <a:cs typeface="Courier New"/>
                <a:sym typeface="Courier New"/>
              </a:rPr>
              <a:t>git commit -m "explain your changes"</a:t>
            </a:r>
            <a:r>
              <a:rPr lang="en" sz="1800">
                <a:solidFill>
                  <a:schemeClr val="dk1"/>
                </a:solidFill>
                <a:latin typeface="Open Sans"/>
                <a:ea typeface="Open Sans"/>
                <a:cs typeface="Open Sans"/>
                <a:sym typeface="Open Sans"/>
              </a:rPr>
              <a:t> to add changes to your branch. </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When you're ready to </a:t>
            </a:r>
            <a:r>
              <a:rPr b="1" lang="en" sz="1800">
                <a:solidFill>
                  <a:schemeClr val="dk1"/>
                </a:solidFill>
                <a:latin typeface="Open Sans"/>
                <a:ea typeface="Open Sans"/>
                <a:cs typeface="Open Sans"/>
                <a:sym typeface="Open Sans"/>
              </a:rPr>
              <a:t>push</a:t>
            </a:r>
            <a:r>
              <a:rPr lang="en" sz="1800">
                <a:solidFill>
                  <a:schemeClr val="dk1"/>
                </a:solidFill>
                <a:latin typeface="Open Sans"/>
                <a:ea typeface="Open Sans"/>
                <a:cs typeface="Open Sans"/>
                <a:sym typeface="Open Sans"/>
              </a:rPr>
              <a:t> your local changes to your repository on GitHub, you'll use </a:t>
            </a:r>
            <a:r>
              <a:rPr lang="en" sz="1800">
                <a:solidFill>
                  <a:schemeClr val="dk1"/>
                </a:solidFill>
                <a:latin typeface="Courier New"/>
                <a:ea typeface="Courier New"/>
                <a:cs typeface="Courier New"/>
                <a:sym typeface="Courier New"/>
              </a:rPr>
              <a:t>git push</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p:txBody>
      </p:sp>
      <p:grpSp>
        <p:nvGrpSpPr>
          <p:cNvPr id="707" name="Google Shape;707;p88"/>
          <p:cNvGrpSpPr/>
          <p:nvPr/>
        </p:nvGrpSpPr>
        <p:grpSpPr>
          <a:xfrm>
            <a:off x="4737325" y="4967750"/>
            <a:ext cx="4195208" cy="1172400"/>
            <a:chOff x="174700" y="3273600"/>
            <a:chExt cx="4195208" cy="1172400"/>
          </a:xfrm>
        </p:grpSpPr>
        <p:grpSp>
          <p:nvGrpSpPr>
            <p:cNvPr id="708" name="Google Shape;708;p88"/>
            <p:cNvGrpSpPr/>
            <p:nvPr/>
          </p:nvGrpSpPr>
          <p:grpSpPr>
            <a:xfrm>
              <a:off x="174700" y="3621600"/>
              <a:ext cx="4195208" cy="824400"/>
              <a:chOff x="160474" y="0"/>
              <a:chExt cx="5525100" cy="824400"/>
            </a:xfrm>
          </p:grpSpPr>
          <p:sp>
            <p:nvSpPr>
              <p:cNvPr id="709" name="Google Shape;709;p88"/>
              <p:cNvSpPr/>
              <p:nvPr/>
            </p:nvSpPr>
            <p:spPr>
              <a:xfrm>
                <a:off x="160474" y="0"/>
                <a:ext cx="5525100" cy="824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710" name="Google Shape;710;p88"/>
              <p:cNvSpPr txBox="1"/>
              <p:nvPr/>
            </p:nvSpPr>
            <p:spPr>
              <a:xfrm>
                <a:off x="240449" y="7200"/>
                <a:ext cx="5367000" cy="7218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latin typeface="Open Sans"/>
                    <a:ea typeface="Open Sans"/>
                    <a:cs typeface="Open Sans"/>
                    <a:sym typeface="Open Sans"/>
                  </a:rPr>
                  <a:t>push</a:t>
                </a:r>
                <a:r>
                  <a:rPr b="1" lang="en" sz="1800"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 add the changes on your computer to your GitHub repository. </a:t>
                </a:r>
                <a:endParaRPr sz="1800">
                  <a:latin typeface="Open Sans"/>
                  <a:ea typeface="Open Sans"/>
                  <a:cs typeface="Open Sans"/>
                  <a:sym typeface="Open Sans"/>
                </a:endParaRPr>
              </a:p>
            </p:txBody>
          </p:sp>
        </p:grpSp>
        <p:sp>
          <p:nvSpPr>
            <p:cNvPr id="711" name="Google Shape;711;p88"/>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712" name="Google Shape;712;p88"/>
          <p:cNvSpPr txBox="1"/>
          <p:nvPr/>
        </p:nvSpPr>
        <p:spPr>
          <a:xfrm>
            <a:off x="1037250" y="1478750"/>
            <a:ext cx="7069500" cy="766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8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Individual</a:t>
            </a:r>
            <a:r>
              <a:rPr b="1" lang="en" sz="3000">
                <a:latin typeface="Open Sans"/>
                <a:ea typeface="Open Sans"/>
                <a:cs typeface="Open Sans"/>
                <a:sym typeface="Open Sans"/>
              </a:rPr>
              <a:t> Workflow</a:t>
            </a:r>
            <a:endParaRPr b="1" sz="3000">
              <a:solidFill>
                <a:srgbClr val="000000"/>
              </a:solidFill>
              <a:latin typeface="Open Sans"/>
              <a:ea typeface="Open Sans"/>
              <a:cs typeface="Open Sans"/>
              <a:sym typeface="Open Sans"/>
            </a:endParaRPr>
          </a:p>
        </p:txBody>
      </p:sp>
      <p:sp>
        <p:nvSpPr>
          <p:cNvPr id="718" name="Google Shape;718;p89"/>
          <p:cNvSpPr txBox="1"/>
          <p:nvPr/>
        </p:nvSpPr>
        <p:spPr>
          <a:xfrm>
            <a:off x="228600" y="2601650"/>
            <a:ext cx="4324200" cy="407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startAt="6"/>
            </a:pPr>
            <a:r>
              <a:rPr lang="en" sz="1800">
                <a:solidFill>
                  <a:schemeClr val="dk1"/>
                </a:solidFill>
                <a:latin typeface="Open Sans"/>
                <a:ea typeface="Open Sans"/>
                <a:cs typeface="Open Sans"/>
                <a:sym typeface="Open Sans"/>
              </a:rPr>
              <a:t>You can make a pull request and have your PR merged on GitHub like before.  </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AutoNum type="arabicPeriod" startAt="6"/>
            </a:pPr>
            <a:r>
              <a:rPr lang="en" sz="1800">
                <a:solidFill>
                  <a:schemeClr val="dk1"/>
                </a:solidFill>
                <a:latin typeface="Open Sans"/>
                <a:ea typeface="Open Sans"/>
                <a:cs typeface="Open Sans"/>
                <a:sym typeface="Open Sans"/>
              </a:rPr>
              <a:t>You can pull changes from GitHub to your local repository. </a:t>
            </a:r>
            <a:endParaRPr sz="1800">
              <a:solidFill>
                <a:schemeClr val="dk1"/>
              </a:solidFill>
              <a:latin typeface="Open Sans"/>
              <a:ea typeface="Open Sans"/>
              <a:cs typeface="Open Sans"/>
              <a:sym typeface="Open Sans"/>
            </a:endParaRPr>
          </a:p>
        </p:txBody>
      </p:sp>
      <p:grpSp>
        <p:nvGrpSpPr>
          <p:cNvPr id="719" name="Google Shape;719;p89"/>
          <p:cNvGrpSpPr/>
          <p:nvPr/>
        </p:nvGrpSpPr>
        <p:grpSpPr>
          <a:xfrm>
            <a:off x="4737325" y="3215150"/>
            <a:ext cx="4195208" cy="1172400"/>
            <a:chOff x="174700" y="3273600"/>
            <a:chExt cx="4195208" cy="1172400"/>
          </a:xfrm>
        </p:grpSpPr>
        <p:grpSp>
          <p:nvGrpSpPr>
            <p:cNvPr id="720" name="Google Shape;720;p89"/>
            <p:cNvGrpSpPr/>
            <p:nvPr/>
          </p:nvGrpSpPr>
          <p:grpSpPr>
            <a:xfrm>
              <a:off x="174700" y="3621600"/>
              <a:ext cx="4195208" cy="824400"/>
              <a:chOff x="160474" y="0"/>
              <a:chExt cx="5525100" cy="824400"/>
            </a:xfrm>
          </p:grpSpPr>
          <p:sp>
            <p:nvSpPr>
              <p:cNvPr id="721" name="Google Shape;721;p89"/>
              <p:cNvSpPr/>
              <p:nvPr/>
            </p:nvSpPr>
            <p:spPr>
              <a:xfrm>
                <a:off x="160474" y="0"/>
                <a:ext cx="5525100" cy="824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722" name="Google Shape;722;p89"/>
              <p:cNvSpPr txBox="1"/>
              <p:nvPr/>
            </p:nvSpPr>
            <p:spPr>
              <a:xfrm>
                <a:off x="240449" y="7200"/>
                <a:ext cx="5367000" cy="7218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solidFill>
                      <a:schemeClr val="dk1"/>
                    </a:solidFill>
                    <a:latin typeface="Open Sans"/>
                    <a:ea typeface="Open Sans"/>
                    <a:cs typeface="Open Sans"/>
                    <a:sym typeface="Open Sans"/>
                  </a:rPr>
                  <a:t>pull:</a:t>
                </a:r>
                <a:r>
                  <a:rPr lang="en" sz="1800">
                    <a:solidFill>
                      <a:schemeClr val="dk1"/>
                    </a:solidFill>
                    <a:latin typeface="Open Sans"/>
                    <a:ea typeface="Open Sans"/>
                    <a:cs typeface="Open Sans"/>
                    <a:sym typeface="Open Sans"/>
                  </a:rPr>
                  <a:t>  Bring changes from GitHub down to your local copy.</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sp>
          <p:nvSpPr>
            <p:cNvPr id="723" name="Google Shape;723;p89"/>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724" name="Google Shape;724;p89"/>
          <p:cNvSpPr txBox="1"/>
          <p:nvPr/>
        </p:nvSpPr>
        <p:spPr>
          <a:xfrm>
            <a:off x="1037250" y="1478750"/>
            <a:ext cx="7069500" cy="766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90"/>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0"/>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You might feel a little confused by committing, staging, and pushing your changes. Let's explore a visual representation! </a:t>
            </a:r>
            <a:endParaRPr b="1" sz="2800">
              <a:solidFill>
                <a:schemeClr val="lt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9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Three phases of Git</a:t>
            </a:r>
            <a:endParaRPr b="1" sz="3000">
              <a:solidFill>
                <a:srgbClr val="000000"/>
              </a:solidFill>
              <a:latin typeface="Open Sans"/>
              <a:ea typeface="Open Sans"/>
              <a:cs typeface="Open Sans"/>
              <a:sym typeface="Open Sans"/>
            </a:endParaRPr>
          </a:p>
        </p:txBody>
      </p:sp>
      <p:pic>
        <p:nvPicPr>
          <p:cNvPr id="736" name="Google Shape;736;p91"/>
          <p:cNvPicPr preferRelativeResize="0"/>
          <p:nvPr/>
        </p:nvPicPr>
        <p:blipFill>
          <a:blip r:embed="rId3">
            <a:alphaModFix/>
          </a:blip>
          <a:stretch>
            <a:fillRect/>
          </a:stretch>
        </p:blipFill>
        <p:spPr>
          <a:xfrm>
            <a:off x="2604700" y="2328200"/>
            <a:ext cx="3635600" cy="2899400"/>
          </a:xfrm>
          <a:prstGeom prst="rect">
            <a:avLst/>
          </a:prstGeom>
          <a:noFill/>
          <a:ln cap="flat" cmpd="sng" w="19050">
            <a:solidFill>
              <a:srgbClr val="434343"/>
            </a:solidFill>
            <a:prstDash val="solid"/>
            <a:round/>
            <a:headEnd len="sm" w="sm" type="none"/>
            <a:tailEnd len="sm" w="sm" type="none"/>
          </a:ln>
        </p:spPr>
      </p:pic>
      <p:sp>
        <p:nvSpPr>
          <p:cNvPr id="737" name="Google Shape;737;p91"/>
          <p:cNvSpPr/>
          <p:nvPr/>
        </p:nvSpPr>
        <p:spPr>
          <a:xfrm>
            <a:off x="2937775" y="2507925"/>
            <a:ext cx="896700" cy="4770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1"/>
          <p:cNvSpPr/>
          <p:nvPr/>
        </p:nvSpPr>
        <p:spPr>
          <a:xfrm>
            <a:off x="3672975" y="3022725"/>
            <a:ext cx="896700" cy="5469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1"/>
          <p:cNvSpPr/>
          <p:nvPr/>
        </p:nvSpPr>
        <p:spPr>
          <a:xfrm>
            <a:off x="4692825" y="4180125"/>
            <a:ext cx="1264500" cy="9795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91"/>
          <p:cNvSpPr txBox="1"/>
          <p:nvPr/>
        </p:nvSpPr>
        <p:spPr>
          <a:xfrm>
            <a:off x="6505025" y="1991725"/>
            <a:ext cx="2526000" cy="3540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600">
                <a:latin typeface="Open Sans"/>
                <a:ea typeface="Open Sans"/>
                <a:cs typeface="Open Sans"/>
                <a:sym typeface="Open Sans"/>
              </a:rPr>
              <a:t>Staging area</a:t>
            </a:r>
            <a:endParaRPr b="1" sz="1600">
              <a:latin typeface="Open Sans"/>
              <a:ea typeface="Open Sans"/>
              <a:cs typeface="Open Sans"/>
              <a:sym typeface="Open Sans"/>
            </a:endParaRPr>
          </a:p>
          <a:p>
            <a:pPr indent="0" lvl="0" marL="0" rtl="0" algn="l">
              <a:lnSpc>
                <a:spcPct val="150000"/>
              </a:lnSpc>
              <a:spcBef>
                <a:spcPts val="0"/>
              </a:spcBef>
              <a:spcAft>
                <a:spcPts val="0"/>
              </a:spcAft>
              <a:buNone/>
            </a:pPr>
            <a:r>
              <a:rPr lang="en" sz="1600">
                <a:latin typeface="Open Sans"/>
                <a:ea typeface="Open Sans"/>
                <a:cs typeface="Open Sans"/>
                <a:sym typeface="Open Sans"/>
              </a:rPr>
              <a:t>When you are happy with a group of changes and use </a:t>
            </a:r>
            <a:r>
              <a:rPr lang="en" sz="1600">
                <a:latin typeface="Courier New"/>
                <a:ea typeface="Courier New"/>
                <a:cs typeface="Courier New"/>
                <a:sym typeface="Courier New"/>
              </a:rPr>
              <a:t>git add</a:t>
            </a:r>
            <a:r>
              <a:rPr lang="en" sz="1600">
                <a:latin typeface="Open Sans"/>
                <a:ea typeface="Open Sans"/>
                <a:cs typeface="Open Sans"/>
                <a:sym typeface="Open Sans"/>
              </a:rPr>
              <a:t>, you are staging your changes. These are like called commits, and they are like rough drafts stored in a bundle.</a:t>
            </a:r>
            <a:endParaRPr sz="1600">
              <a:latin typeface="Open Sans"/>
              <a:ea typeface="Open Sans"/>
              <a:cs typeface="Open Sans"/>
              <a:sym typeface="Open Sans"/>
            </a:endParaRPr>
          </a:p>
        </p:txBody>
      </p:sp>
      <p:sp>
        <p:nvSpPr>
          <p:cNvPr id="741" name="Google Shape;741;p91"/>
          <p:cNvSpPr txBox="1"/>
          <p:nvPr/>
        </p:nvSpPr>
        <p:spPr>
          <a:xfrm>
            <a:off x="59675" y="2115388"/>
            <a:ext cx="2280300" cy="28194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b="1" lang="en" sz="1600">
                <a:latin typeface="Open Sans"/>
                <a:ea typeface="Open Sans"/>
                <a:cs typeface="Open Sans"/>
                <a:sym typeface="Open Sans"/>
              </a:rPr>
              <a:t>Working directory</a:t>
            </a:r>
            <a:endParaRPr sz="1600">
              <a:latin typeface="Open Sans"/>
              <a:ea typeface="Open Sans"/>
              <a:cs typeface="Open Sans"/>
              <a:sym typeface="Open Sans"/>
            </a:endParaRPr>
          </a:p>
          <a:p>
            <a:pPr indent="0" lvl="0" marL="0" rtl="0" algn="r">
              <a:lnSpc>
                <a:spcPct val="150000"/>
              </a:lnSpc>
              <a:spcBef>
                <a:spcPts val="0"/>
              </a:spcBef>
              <a:spcAft>
                <a:spcPts val="0"/>
              </a:spcAft>
              <a:buNone/>
            </a:pPr>
            <a:r>
              <a:rPr lang="en" sz="1600">
                <a:latin typeface="Open Sans"/>
                <a:ea typeface="Open Sans"/>
                <a:cs typeface="Open Sans"/>
                <a:sym typeface="Open Sans"/>
              </a:rPr>
              <a:t>Where the writing happens. This is when you are coding and saving your work. </a:t>
            </a:r>
            <a:endParaRPr sz="1600">
              <a:latin typeface="Open Sans"/>
              <a:ea typeface="Open Sans"/>
              <a:cs typeface="Open Sans"/>
              <a:sym typeface="Open Sans"/>
            </a:endParaRPr>
          </a:p>
        </p:txBody>
      </p:sp>
      <p:sp>
        <p:nvSpPr>
          <p:cNvPr id="742" name="Google Shape;742;p91"/>
          <p:cNvSpPr txBox="1"/>
          <p:nvPr/>
        </p:nvSpPr>
        <p:spPr>
          <a:xfrm>
            <a:off x="930000" y="5342825"/>
            <a:ext cx="7284000" cy="1386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1600">
                <a:latin typeface="Open Sans"/>
                <a:ea typeface="Open Sans"/>
                <a:cs typeface="Open Sans"/>
                <a:sym typeface="Open Sans"/>
              </a:rPr>
              <a:t>Repository</a:t>
            </a:r>
            <a:endParaRPr b="1" sz="1600">
              <a:latin typeface="Open Sans"/>
              <a:ea typeface="Open Sans"/>
              <a:cs typeface="Open Sans"/>
              <a:sym typeface="Open Sans"/>
            </a:endParaRPr>
          </a:p>
          <a:p>
            <a:pPr indent="0" lvl="0" marL="0" rtl="0" algn="ctr">
              <a:lnSpc>
                <a:spcPct val="150000"/>
              </a:lnSpc>
              <a:spcBef>
                <a:spcPts val="0"/>
              </a:spcBef>
              <a:spcAft>
                <a:spcPts val="0"/>
              </a:spcAft>
              <a:buNone/>
            </a:pPr>
            <a:r>
              <a:rPr lang="en" sz="1600">
                <a:latin typeface="Open Sans"/>
                <a:ea typeface="Open Sans"/>
                <a:cs typeface="Open Sans"/>
                <a:sym typeface="Open Sans"/>
              </a:rPr>
              <a:t> When you are happy with your commits, you </a:t>
            </a:r>
            <a:r>
              <a:rPr lang="en" sz="1600">
                <a:latin typeface="Courier New"/>
                <a:ea typeface="Courier New"/>
                <a:cs typeface="Courier New"/>
                <a:sym typeface="Courier New"/>
              </a:rPr>
              <a:t>commit</a:t>
            </a:r>
            <a:r>
              <a:rPr lang="en" sz="1600">
                <a:latin typeface="Open Sans"/>
                <a:ea typeface="Open Sans"/>
                <a:cs typeface="Open Sans"/>
                <a:sym typeface="Open Sans"/>
              </a:rPr>
              <a:t> them to the repository. These are like f</a:t>
            </a:r>
            <a:r>
              <a:rPr lang="en" sz="1600">
                <a:latin typeface="Open Sans"/>
                <a:ea typeface="Open Sans"/>
                <a:cs typeface="Open Sans"/>
                <a:sym typeface="Open Sans"/>
              </a:rPr>
              <a:t>inal drafts stored more permanently in a drawer</a:t>
            </a:r>
            <a:endParaRPr sz="1600">
              <a:latin typeface="Open Sans"/>
              <a:ea typeface="Open Sans"/>
              <a:cs typeface="Open Sans"/>
              <a:sym typeface="Open Sans"/>
            </a:endParaRPr>
          </a:p>
        </p:txBody>
      </p:sp>
      <p:cxnSp>
        <p:nvCxnSpPr>
          <p:cNvPr id="743" name="Google Shape;743;p91"/>
          <p:cNvCxnSpPr>
            <a:stCxn id="740" idx="1"/>
            <a:endCxn id="737" idx="3"/>
          </p:cNvCxnSpPr>
          <p:nvPr/>
        </p:nvCxnSpPr>
        <p:spPr>
          <a:xfrm rot="10800000">
            <a:off x="3834425" y="2746525"/>
            <a:ext cx="2670600" cy="1015500"/>
          </a:xfrm>
          <a:prstGeom prst="straightConnector1">
            <a:avLst/>
          </a:prstGeom>
          <a:noFill/>
          <a:ln cap="flat" cmpd="sng" w="28575">
            <a:solidFill>
              <a:srgbClr val="FF0000"/>
            </a:solidFill>
            <a:prstDash val="dash"/>
            <a:round/>
            <a:headEnd len="med" w="med" type="none"/>
            <a:tailEnd len="med" w="med" type="triangle"/>
          </a:ln>
        </p:spPr>
      </p:cxnSp>
      <p:cxnSp>
        <p:nvCxnSpPr>
          <p:cNvPr id="744" name="Google Shape;744;p91"/>
          <p:cNvCxnSpPr>
            <a:stCxn id="741" idx="3"/>
            <a:endCxn id="738" idx="1"/>
          </p:cNvCxnSpPr>
          <p:nvPr/>
        </p:nvCxnSpPr>
        <p:spPr>
          <a:xfrm flipH="1" rot="10800000">
            <a:off x="2339975" y="3296188"/>
            <a:ext cx="1332900" cy="228900"/>
          </a:xfrm>
          <a:prstGeom prst="straightConnector1">
            <a:avLst/>
          </a:prstGeom>
          <a:noFill/>
          <a:ln cap="flat" cmpd="sng" w="28575">
            <a:solidFill>
              <a:srgbClr val="FF0000"/>
            </a:solidFill>
            <a:prstDash val="dash"/>
            <a:round/>
            <a:headEnd len="med" w="med" type="none"/>
            <a:tailEnd len="med" w="med" type="triangle"/>
          </a:ln>
        </p:spPr>
      </p:cxnSp>
      <p:cxnSp>
        <p:nvCxnSpPr>
          <p:cNvPr id="745" name="Google Shape;745;p91"/>
          <p:cNvCxnSpPr>
            <a:stCxn id="742" idx="0"/>
            <a:endCxn id="739" idx="1"/>
          </p:cNvCxnSpPr>
          <p:nvPr/>
        </p:nvCxnSpPr>
        <p:spPr>
          <a:xfrm flipH="1" rot="10800000">
            <a:off x="4572000" y="4669925"/>
            <a:ext cx="120900" cy="672900"/>
          </a:xfrm>
          <a:prstGeom prst="straightConnector1">
            <a:avLst/>
          </a:prstGeom>
          <a:noFill/>
          <a:ln cap="flat" cmpd="sng" w="28575">
            <a:solidFill>
              <a:srgbClr val="FF0000"/>
            </a:solidFill>
            <a:prstDash val="dash"/>
            <a:round/>
            <a:headEnd len="med" w="med" type="none"/>
            <a:tailEnd len="med" w="med" type="triangle"/>
          </a:ln>
        </p:spPr>
      </p:cxnSp>
      <p:sp>
        <p:nvSpPr>
          <p:cNvPr id="746" name="Google Shape;746;p91"/>
          <p:cNvSpPr txBox="1"/>
          <p:nvPr/>
        </p:nvSpPr>
        <p:spPr>
          <a:xfrm>
            <a:off x="161550" y="1376175"/>
            <a:ext cx="8820900" cy="766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There are three main phases of Git. You can think of these like a work desk! </a:t>
            </a:r>
            <a:endParaRPr sz="1800">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92"/>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2"/>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Here's another visual representation of what you just saw. </a:t>
            </a:r>
            <a:endParaRPr b="1" sz="2800">
              <a:solidFill>
                <a:schemeClr val="lt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9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Three phases of Git</a:t>
            </a:r>
            <a:endParaRPr b="1" sz="3000">
              <a:solidFill>
                <a:srgbClr val="000000"/>
              </a:solidFill>
              <a:latin typeface="Open Sans"/>
              <a:ea typeface="Open Sans"/>
              <a:cs typeface="Open Sans"/>
              <a:sym typeface="Open Sans"/>
            </a:endParaRPr>
          </a:p>
        </p:txBody>
      </p:sp>
      <p:sp>
        <p:nvSpPr>
          <p:cNvPr id="758" name="Google Shape;758;p93"/>
          <p:cNvSpPr/>
          <p:nvPr/>
        </p:nvSpPr>
        <p:spPr>
          <a:xfrm>
            <a:off x="2994600" y="4331450"/>
            <a:ext cx="6149400" cy="1007400"/>
          </a:xfrm>
          <a:prstGeom prst="rect">
            <a:avLst/>
          </a:prstGeom>
          <a:solidFill>
            <a:srgbClr val="2099D8"/>
          </a:solidFill>
          <a:ln cap="flat" cmpd="sng" w="9525">
            <a:solidFill>
              <a:srgbClr val="1772A2"/>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FFFFFF"/>
              </a:solidFill>
              <a:latin typeface="Open Sans Light"/>
              <a:ea typeface="Open Sans Light"/>
              <a:cs typeface="Open Sans Light"/>
              <a:sym typeface="Open Sans Light"/>
            </a:endParaRPr>
          </a:p>
        </p:txBody>
      </p:sp>
      <p:grpSp>
        <p:nvGrpSpPr>
          <p:cNvPr id="759" name="Google Shape;759;p93"/>
          <p:cNvGrpSpPr/>
          <p:nvPr/>
        </p:nvGrpSpPr>
        <p:grpSpPr>
          <a:xfrm>
            <a:off x="105350" y="3572781"/>
            <a:ext cx="5778551" cy="3014966"/>
            <a:chOff x="3251200" y="3049219"/>
            <a:chExt cx="5778551" cy="3014966"/>
          </a:xfrm>
        </p:grpSpPr>
        <p:sp>
          <p:nvSpPr>
            <p:cNvPr id="760" name="Google Shape;760;p93"/>
            <p:cNvSpPr/>
            <p:nvPr/>
          </p:nvSpPr>
          <p:spPr>
            <a:xfrm>
              <a:off x="3251200" y="3807885"/>
              <a:ext cx="2889300" cy="2256300"/>
            </a:xfrm>
            <a:custGeom>
              <a:rect b="b" l="l" r="r" t="t"/>
              <a:pathLst>
                <a:path extrusionOk="0" h="120000" w="120000">
                  <a:moveTo>
                    <a:pt x="0" y="53583"/>
                  </a:moveTo>
                  <a:lnTo>
                    <a:pt x="120000" y="120000"/>
                  </a:lnTo>
                  <a:lnTo>
                    <a:pt x="120000" y="44240"/>
                  </a:lnTo>
                  <a:lnTo>
                    <a:pt x="39912" y="0"/>
                  </a:lnTo>
                  <a:lnTo>
                    <a:pt x="0" y="53583"/>
                  </a:lnTo>
                  <a:close/>
                </a:path>
              </a:pathLst>
            </a:custGeom>
            <a:solidFill>
              <a:srgbClr val="2099D8"/>
            </a:solidFill>
            <a:ln cap="flat" cmpd="sng" w="9525">
              <a:solidFill>
                <a:srgbClr val="1772A2"/>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FFFFFF"/>
                </a:solidFill>
                <a:latin typeface="Open Sans Light"/>
                <a:ea typeface="Open Sans Light"/>
                <a:cs typeface="Open Sans Light"/>
                <a:sym typeface="Open Sans Light"/>
              </a:endParaRPr>
            </a:p>
          </p:txBody>
        </p:sp>
        <p:sp>
          <p:nvSpPr>
            <p:cNvPr id="761" name="Google Shape;761;p93"/>
            <p:cNvSpPr/>
            <p:nvPr/>
          </p:nvSpPr>
          <p:spPr>
            <a:xfrm>
              <a:off x="6140451" y="3807885"/>
              <a:ext cx="2889300" cy="2256300"/>
            </a:xfrm>
            <a:custGeom>
              <a:rect b="b" l="l" r="r" t="t"/>
              <a:pathLst>
                <a:path extrusionOk="0" h="120000" w="120000">
                  <a:moveTo>
                    <a:pt x="0" y="120000"/>
                  </a:moveTo>
                  <a:lnTo>
                    <a:pt x="120000" y="53583"/>
                  </a:lnTo>
                  <a:lnTo>
                    <a:pt x="80000" y="0"/>
                  </a:lnTo>
                  <a:lnTo>
                    <a:pt x="0" y="44240"/>
                  </a:lnTo>
                  <a:lnTo>
                    <a:pt x="0" y="120000"/>
                  </a:lnTo>
                  <a:close/>
                </a:path>
              </a:pathLst>
            </a:custGeom>
            <a:solidFill>
              <a:srgbClr val="1772A2"/>
            </a:solidFill>
            <a:ln cap="flat" cmpd="sng" w="9525">
              <a:solidFill>
                <a:srgbClr val="1772A2"/>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FFFFFF"/>
                </a:solidFill>
                <a:latin typeface="Open Sans Light"/>
                <a:ea typeface="Open Sans Light"/>
                <a:cs typeface="Open Sans Light"/>
                <a:sym typeface="Open Sans Light"/>
              </a:endParaRPr>
            </a:p>
          </p:txBody>
        </p:sp>
        <p:sp>
          <p:nvSpPr>
            <p:cNvPr id="762" name="Google Shape;762;p93"/>
            <p:cNvSpPr/>
            <p:nvPr/>
          </p:nvSpPr>
          <p:spPr>
            <a:xfrm>
              <a:off x="4205574" y="3049219"/>
              <a:ext cx="3864000" cy="1592700"/>
            </a:xfrm>
            <a:custGeom>
              <a:rect b="b" l="l" r="r" t="t"/>
              <a:pathLst>
                <a:path extrusionOk="0" h="120000" w="120000">
                  <a:moveTo>
                    <a:pt x="0" y="57332"/>
                  </a:moveTo>
                  <a:lnTo>
                    <a:pt x="59955" y="0"/>
                  </a:lnTo>
                  <a:lnTo>
                    <a:pt x="120000" y="57368"/>
                  </a:lnTo>
                  <a:lnTo>
                    <a:pt x="60002" y="120000"/>
                  </a:lnTo>
                  <a:lnTo>
                    <a:pt x="0" y="57332"/>
                  </a:lnTo>
                  <a:close/>
                </a:path>
              </a:pathLst>
            </a:custGeom>
            <a:solidFill>
              <a:srgbClr val="75C2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2B2B2D"/>
                </a:solidFill>
                <a:latin typeface="Open Sans Light"/>
                <a:ea typeface="Open Sans Light"/>
                <a:cs typeface="Open Sans Light"/>
                <a:sym typeface="Open Sans Light"/>
              </a:endParaRPr>
            </a:p>
          </p:txBody>
        </p:sp>
      </p:grpSp>
      <p:sp>
        <p:nvSpPr>
          <p:cNvPr id="763" name="Google Shape;763;p93"/>
          <p:cNvSpPr/>
          <p:nvPr/>
        </p:nvSpPr>
        <p:spPr>
          <a:xfrm>
            <a:off x="2994600" y="3321800"/>
            <a:ext cx="6149400" cy="1009800"/>
          </a:xfrm>
          <a:prstGeom prst="rect">
            <a:avLst/>
          </a:prstGeom>
          <a:solidFill>
            <a:srgbClr val="27A6C2"/>
          </a:solidFill>
          <a:ln cap="flat" cmpd="sng" w="9525">
            <a:solidFill>
              <a:srgbClr val="1B8980"/>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FFFFFF"/>
              </a:solidFill>
              <a:latin typeface="Open Sans Light"/>
              <a:ea typeface="Open Sans Light"/>
              <a:cs typeface="Open Sans Light"/>
              <a:sym typeface="Open Sans Light"/>
            </a:endParaRPr>
          </a:p>
        </p:txBody>
      </p:sp>
      <p:grpSp>
        <p:nvGrpSpPr>
          <p:cNvPr id="764" name="Google Shape;764;p93"/>
          <p:cNvGrpSpPr/>
          <p:nvPr/>
        </p:nvGrpSpPr>
        <p:grpSpPr>
          <a:xfrm>
            <a:off x="1066317" y="2930213"/>
            <a:ext cx="3854584" cy="2233167"/>
            <a:chOff x="4212167" y="2406651"/>
            <a:chExt cx="3854584" cy="2233167"/>
          </a:xfrm>
        </p:grpSpPr>
        <p:grpSp>
          <p:nvGrpSpPr>
            <p:cNvPr id="765" name="Google Shape;765;p93"/>
            <p:cNvGrpSpPr/>
            <p:nvPr/>
          </p:nvGrpSpPr>
          <p:grpSpPr>
            <a:xfrm>
              <a:off x="4212167" y="2783418"/>
              <a:ext cx="3854584" cy="1856400"/>
              <a:chOff x="4212167" y="2783418"/>
              <a:chExt cx="3854584" cy="1856400"/>
            </a:xfrm>
          </p:grpSpPr>
          <p:sp>
            <p:nvSpPr>
              <p:cNvPr id="766" name="Google Shape;766;p93"/>
              <p:cNvSpPr/>
              <p:nvPr/>
            </p:nvSpPr>
            <p:spPr>
              <a:xfrm>
                <a:off x="4212167" y="2783418"/>
                <a:ext cx="1928400" cy="1856400"/>
              </a:xfrm>
              <a:custGeom>
                <a:rect b="b" l="l" r="r" t="t"/>
                <a:pathLst>
                  <a:path extrusionOk="0" h="120000" w="120000">
                    <a:moveTo>
                      <a:pt x="60856" y="0"/>
                    </a:moveTo>
                    <a:lnTo>
                      <a:pt x="0" y="66225"/>
                    </a:lnTo>
                    <a:lnTo>
                      <a:pt x="119999" y="120000"/>
                    </a:lnTo>
                    <a:lnTo>
                      <a:pt x="119999" y="26545"/>
                    </a:lnTo>
                    <a:lnTo>
                      <a:pt x="60856" y="0"/>
                    </a:lnTo>
                    <a:close/>
                  </a:path>
                </a:pathLst>
              </a:custGeom>
              <a:solidFill>
                <a:srgbClr val="27A6C2"/>
              </a:solidFill>
              <a:ln cap="flat" cmpd="sng" w="9525">
                <a:solidFill>
                  <a:srgbClr val="1B8980"/>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FFFFFF"/>
                  </a:solidFill>
                  <a:latin typeface="Open Sans Light"/>
                  <a:ea typeface="Open Sans Light"/>
                  <a:cs typeface="Open Sans Light"/>
                  <a:sym typeface="Open Sans Light"/>
                </a:endParaRPr>
              </a:p>
            </p:txBody>
          </p:sp>
          <p:sp>
            <p:nvSpPr>
              <p:cNvPr id="767" name="Google Shape;767;p93"/>
              <p:cNvSpPr/>
              <p:nvPr/>
            </p:nvSpPr>
            <p:spPr>
              <a:xfrm>
                <a:off x="6140451" y="2783418"/>
                <a:ext cx="1926300" cy="1856400"/>
              </a:xfrm>
              <a:custGeom>
                <a:rect b="b" l="l" r="r" t="t"/>
                <a:pathLst>
                  <a:path extrusionOk="0" h="120000" w="120000">
                    <a:moveTo>
                      <a:pt x="0" y="26545"/>
                    </a:moveTo>
                    <a:lnTo>
                      <a:pt x="0" y="120000"/>
                    </a:lnTo>
                    <a:lnTo>
                      <a:pt x="119999" y="66225"/>
                    </a:lnTo>
                    <a:lnTo>
                      <a:pt x="59076" y="0"/>
                    </a:lnTo>
                    <a:lnTo>
                      <a:pt x="0" y="26545"/>
                    </a:lnTo>
                    <a:close/>
                  </a:path>
                </a:pathLst>
              </a:custGeom>
              <a:solidFill>
                <a:srgbClr val="1D7C91"/>
              </a:solidFill>
              <a:ln cap="flat" cmpd="sng" w="9525">
                <a:solidFill>
                  <a:srgbClr val="1B8980"/>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FFFFFF"/>
                  </a:solidFill>
                  <a:latin typeface="Open Sans Light"/>
                  <a:ea typeface="Open Sans Light"/>
                  <a:cs typeface="Open Sans Light"/>
                  <a:sym typeface="Open Sans Light"/>
                </a:endParaRPr>
              </a:p>
            </p:txBody>
          </p:sp>
        </p:grpSp>
        <p:sp>
          <p:nvSpPr>
            <p:cNvPr id="768" name="Google Shape;768;p93"/>
            <p:cNvSpPr/>
            <p:nvPr/>
          </p:nvSpPr>
          <p:spPr>
            <a:xfrm>
              <a:off x="5190067" y="2406651"/>
              <a:ext cx="1902000" cy="787500"/>
            </a:xfrm>
            <a:custGeom>
              <a:rect b="b" l="l" r="r" t="t"/>
              <a:pathLst>
                <a:path extrusionOk="0" h="120000" w="120000">
                  <a:moveTo>
                    <a:pt x="0" y="57332"/>
                  </a:moveTo>
                  <a:lnTo>
                    <a:pt x="59955" y="0"/>
                  </a:lnTo>
                  <a:lnTo>
                    <a:pt x="120000" y="57368"/>
                  </a:lnTo>
                  <a:lnTo>
                    <a:pt x="60002" y="120000"/>
                  </a:lnTo>
                  <a:lnTo>
                    <a:pt x="0" y="57332"/>
                  </a:lnTo>
                  <a:close/>
                </a:path>
              </a:pathLst>
            </a:custGeom>
            <a:solidFill>
              <a:srgbClr val="73CE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2B2B2D"/>
                </a:solidFill>
                <a:latin typeface="Open Sans Light"/>
                <a:ea typeface="Open Sans Light"/>
                <a:cs typeface="Open Sans Light"/>
                <a:sym typeface="Open Sans Light"/>
              </a:endParaRPr>
            </a:p>
          </p:txBody>
        </p:sp>
      </p:grpSp>
      <p:sp>
        <p:nvSpPr>
          <p:cNvPr id="769" name="Google Shape;769;p93"/>
          <p:cNvSpPr/>
          <p:nvPr/>
        </p:nvSpPr>
        <p:spPr>
          <a:xfrm>
            <a:off x="2994600" y="2314275"/>
            <a:ext cx="6149400" cy="1007400"/>
          </a:xfrm>
          <a:prstGeom prst="rect">
            <a:avLst/>
          </a:prstGeom>
          <a:solidFill>
            <a:srgbClr val="ABD22A"/>
          </a:solidFill>
          <a:ln cap="flat" cmpd="sng" w="9525">
            <a:solidFill>
              <a:srgbClr val="809D1F"/>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FFFFFF"/>
              </a:solidFill>
              <a:latin typeface="Open Sans Light"/>
              <a:ea typeface="Open Sans Light"/>
              <a:cs typeface="Open Sans Light"/>
              <a:sym typeface="Open Sans Light"/>
            </a:endParaRPr>
          </a:p>
        </p:txBody>
      </p:sp>
      <p:sp>
        <p:nvSpPr>
          <p:cNvPr id="770" name="Google Shape;770;p93"/>
          <p:cNvSpPr/>
          <p:nvPr/>
        </p:nvSpPr>
        <p:spPr>
          <a:xfrm>
            <a:off x="4768600" y="2530175"/>
            <a:ext cx="2785800" cy="655500"/>
          </a:xfrm>
          <a:prstGeom prst="rect">
            <a:avLst/>
          </a:prstGeom>
          <a:noFill/>
          <a:ln>
            <a:noFill/>
          </a:ln>
        </p:spPr>
        <p:txBody>
          <a:bodyPr anchorCtr="0" anchor="ctr" bIns="60950" lIns="121900" spcFirstLastPara="1" rIns="121900" wrap="square" tIns="45700">
            <a:noAutofit/>
          </a:bodyPr>
          <a:lstStyle/>
          <a:p>
            <a:pPr indent="0" lvl="0" marL="0" marR="0" rtl="0" algn="l">
              <a:lnSpc>
                <a:spcPct val="89000"/>
              </a:lnSpc>
              <a:spcBef>
                <a:spcPts val="0"/>
              </a:spcBef>
              <a:spcAft>
                <a:spcPts val="0"/>
              </a:spcAft>
              <a:buNone/>
            </a:pPr>
            <a:r>
              <a:rPr b="1" lang="en" sz="1800">
                <a:solidFill>
                  <a:srgbClr val="FFFFFF"/>
                </a:solidFill>
                <a:latin typeface="Open Sans"/>
                <a:ea typeface="Open Sans"/>
                <a:cs typeface="Open Sans"/>
                <a:sym typeface="Open Sans"/>
              </a:rPr>
              <a:t>Repository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Final draft, permanent </a:t>
            </a:r>
            <a:endParaRPr sz="1600">
              <a:latin typeface="Open Sans"/>
              <a:ea typeface="Open Sans"/>
              <a:cs typeface="Open Sans"/>
              <a:sym typeface="Open Sans"/>
            </a:endParaRPr>
          </a:p>
        </p:txBody>
      </p:sp>
      <p:grpSp>
        <p:nvGrpSpPr>
          <p:cNvPr id="771" name="Google Shape;771;p93"/>
          <p:cNvGrpSpPr/>
          <p:nvPr/>
        </p:nvGrpSpPr>
        <p:grpSpPr>
          <a:xfrm>
            <a:off x="2044217" y="2314263"/>
            <a:ext cx="1898684" cy="1403400"/>
            <a:chOff x="5190067" y="1790701"/>
            <a:chExt cx="1898684" cy="1403400"/>
          </a:xfrm>
        </p:grpSpPr>
        <p:sp>
          <p:nvSpPr>
            <p:cNvPr id="772" name="Google Shape;772;p93"/>
            <p:cNvSpPr/>
            <p:nvPr/>
          </p:nvSpPr>
          <p:spPr>
            <a:xfrm>
              <a:off x="6140451" y="1790701"/>
              <a:ext cx="948300" cy="1403400"/>
            </a:xfrm>
            <a:custGeom>
              <a:rect b="b" l="l" r="r" t="t"/>
              <a:pathLst>
                <a:path extrusionOk="0" h="120000" w="120000">
                  <a:moveTo>
                    <a:pt x="0" y="0"/>
                  </a:moveTo>
                  <a:lnTo>
                    <a:pt x="0" y="120000"/>
                  </a:lnTo>
                  <a:lnTo>
                    <a:pt x="119999" y="84886"/>
                  </a:lnTo>
                  <a:lnTo>
                    <a:pt x="0" y="0"/>
                  </a:lnTo>
                  <a:close/>
                </a:path>
              </a:pathLst>
            </a:custGeom>
            <a:solidFill>
              <a:srgbClr val="809D1F"/>
            </a:solidFill>
            <a:ln cap="flat" cmpd="sng" w="9525">
              <a:solidFill>
                <a:srgbClr val="809D1F"/>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FFFFFF"/>
                </a:solidFill>
                <a:latin typeface="Open Sans Light"/>
                <a:ea typeface="Open Sans Light"/>
                <a:cs typeface="Open Sans Light"/>
                <a:sym typeface="Open Sans Light"/>
              </a:endParaRPr>
            </a:p>
          </p:txBody>
        </p:sp>
        <p:sp>
          <p:nvSpPr>
            <p:cNvPr id="773" name="Google Shape;773;p93"/>
            <p:cNvSpPr/>
            <p:nvPr/>
          </p:nvSpPr>
          <p:spPr>
            <a:xfrm>
              <a:off x="5190067" y="1790701"/>
              <a:ext cx="950400" cy="1403400"/>
            </a:xfrm>
            <a:custGeom>
              <a:rect b="b" l="l" r="r" t="t"/>
              <a:pathLst>
                <a:path extrusionOk="0" h="120000" w="120000">
                  <a:moveTo>
                    <a:pt x="120000" y="0"/>
                  </a:moveTo>
                  <a:lnTo>
                    <a:pt x="0" y="84886"/>
                  </a:lnTo>
                  <a:lnTo>
                    <a:pt x="120000" y="120000"/>
                  </a:lnTo>
                  <a:lnTo>
                    <a:pt x="120000" y="0"/>
                  </a:lnTo>
                  <a:close/>
                </a:path>
              </a:pathLst>
            </a:custGeom>
            <a:solidFill>
              <a:srgbClr val="ABD22A"/>
            </a:solidFill>
            <a:ln cap="flat" cmpd="sng" w="9525">
              <a:solidFill>
                <a:srgbClr val="809D1F"/>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FFFFFF"/>
                </a:solidFill>
                <a:latin typeface="Open Sans Light"/>
                <a:ea typeface="Open Sans Light"/>
                <a:cs typeface="Open Sans Light"/>
                <a:sym typeface="Open Sans Light"/>
              </a:endParaRPr>
            </a:p>
          </p:txBody>
        </p:sp>
      </p:grpSp>
      <p:sp>
        <p:nvSpPr>
          <p:cNvPr id="774" name="Google Shape;774;p93"/>
          <p:cNvSpPr/>
          <p:nvPr/>
        </p:nvSpPr>
        <p:spPr>
          <a:xfrm>
            <a:off x="5817850" y="3498813"/>
            <a:ext cx="2785800" cy="655500"/>
          </a:xfrm>
          <a:prstGeom prst="rect">
            <a:avLst/>
          </a:prstGeom>
          <a:noFill/>
          <a:ln>
            <a:noFill/>
          </a:ln>
        </p:spPr>
        <p:txBody>
          <a:bodyPr anchorCtr="0" anchor="ctr" bIns="60950" lIns="121900" spcFirstLastPara="1" rIns="121900" wrap="square" tIns="45700">
            <a:noAutofit/>
          </a:bodyPr>
          <a:lstStyle/>
          <a:p>
            <a:pPr indent="0" lvl="0" marL="0" marR="0" rtl="0" algn="l">
              <a:lnSpc>
                <a:spcPct val="89000"/>
              </a:lnSpc>
              <a:spcBef>
                <a:spcPts val="0"/>
              </a:spcBef>
              <a:spcAft>
                <a:spcPts val="0"/>
              </a:spcAft>
              <a:buNone/>
            </a:pPr>
            <a:r>
              <a:rPr b="1" lang="en" sz="1800">
                <a:solidFill>
                  <a:srgbClr val="FFFFFF"/>
                </a:solidFill>
                <a:latin typeface="Open Sans"/>
                <a:ea typeface="Open Sans"/>
                <a:cs typeface="Open Sans"/>
                <a:sym typeface="Open Sans"/>
              </a:rPr>
              <a:t>Staging Area</a:t>
            </a:r>
            <a:r>
              <a:rPr b="1" lang="en" sz="1800">
                <a:solidFill>
                  <a:srgbClr val="FFFFFF"/>
                </a:solidFill>
                <a:latin typeface="Open Sans"/>
                <a:ea typeface="Open Sans"/>
                <a:cs typeface="Open Sans"/>
                <a:sym typeface="Open Sans"/>
              </a:rPr>
              <a:t>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Your rough draft</a:t>
            </a:r>
            <a:endParaRPr sz="1600">
              <a:latin typeface="Open Sans"/>
              <a:ea typeface="Open Sans"/>
              <a:cs typeface="Open Sans"/>
              <a:sym typeface="Open Sans"/>
            </a:endParaRPr>
          </a:p>
        </p:txBody>
      </p:sp>
      <p:sp>
        <p:nvSpPr>
          <p:cNvPr id="775" name="Google Shape;775;p93"/>
          <p:cNvSpPr/>
          <p:nvPr/>
        </p:nvSpPr>
        <p:spPr>
          <a:xfrm>
            <a:off x="6658575" y="4507400"/>
            <a:ext cx="2400000" cy="655500"/>
          </a:xfrm>
          <a:prstGeom prst="rect">
            <a:avLst/>
          </a:prstGeom>
          <a:noFill/>
          <a:ln>
            <a:noFill/>
          </a:ln>
        </p:spPr>
        <p:txBody>
          <a:bodyPr anchorCtr="0" anchor="ctr" bIns="60950" lIns="121900" spcFirstLastPara="1" rIns="121900" wrap="square" tIns="45700">
            <a:noAutofit/>
          </a:bodyPr>
          <a:lstStyle/>
          <a:p>
            <a:pPr indent="0" lvl="0" marL="0" marR="0" rtl="0" algn="l">
              <a:lnSpc>
                <a:spcPct val="89000"/>
              </a:lnSpc>
              <a:spcBef>
                <a:spcPts val="0"/>
              </a:spcBef>
              <a:spcAft>
                <a:spcPts val="0"/>
              </a:spcAft>
              <a:buNone/>
            </a:pPr>
            <a:r>
              <a:rPr b="1" lang="en" sz="1800">
                <a:solidFill>
                  <a:srgbClr val="FFFFFF"/>
                </a:solidFill>
                <a:latin typeface="Open Sans"/>
                <a:ea typeface="Open Sans"/>
                <a:cs typeface="Open Sans"/>
                <a:sym typeface="Open Sans"/>
              </a:rPr>
              <a:t>Working Directory</a:t>
            </a:r>
            <a:r>
              <a:rPr b="1" lang="en" sz="1800">
                <a:solidFill>
                  <a:srgbClr val="FFFFFF"/>
                </a:solidFill>
                <a:latin typeface="Open Sans"/>
                <a:ea typeface="Open Sans"/>
                <a:cs typeface="Open Sans"/>
                <a:sym typeface="Open Sans"/>
              </a:rPr>
              <a:t>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Your workspace, local on your machine</a:t>
            </a:r>
            <a:endParaRPr sz="1600">
              <a:latin typeface="Open Sans"/>
              <a:ea typeface="Open Sans"/>
              <a:cs typeface="Open Sans"/>
              <a:sym typeface="Open Sans"/>
            </a:endParaRPr>
          </a:p>
        </p:txBody>
      </p:sp>
      <p:pic>
        <p:nvPicPr>
          <p:cNvPr id="776" name="Google Shape;776;p93"/>
          <p:cNvPicPr preferRelativeResize="0"/>
          <p:nvPr/>
        </p:nvPicPr>
        <p:blipFill>
          <a:blip r:embed="rId3">
            <a:alphaModFix/>
          </a:blip>
          <a:stretch>
            <a:fillRect/>
          </a:stretch>
        </p:blipFill>
        <p:spPr>
          <a:xfrm>
            <a:off x="4066100" y="2490220"/>
            <a:ext cx="655500" cy="655500"/>
          </a:xfrm>
          <a:prstGeom prst="rect">
            <a:avLst/>
          </a:prstGeom>
          <a:noFill/>
          <a:ln>
            <a:noFill/>
          </a:ln>
        </p:spPr>
      </p:pic>
      <p:pic>
        <p:nvPicPr>
          <p:cNvPr id="777" name="Google Shape;777;p93"/>
          <p:cNvPicPr preferRelativeResize="0"/>
          <p:nvPr/>
        </p:nvPicPr>
        <p:blipFill>
          <a:blip r:embed="rId4">
            <a:alphaModFix/>
          </a:blip>
          <a:stretch>
            <a:fillRect/>
          </a:stretch>
        </p:blipFill>
        <p:spPr>
          <a:xfrm>
            <a:off x="4961300" y="3456587"/>
            <a:ext cx="739950" cy="739950"/>
          </a:xfrm>
          <a:prstGeom prst="rect">
            <a:avLst/>
          </a:prstGeom>
          <a:noFill/>
          <a:ln>
            <a:noFill/>
          </a:ln>
        </p:spPr>
      </p:pic>
      <p:pic>
        <p:nvPicPr>
          <p:cNvPr id="778" name="Google Shape;778;p93"/>
          <p:cNvPicPr preferRelativeResize="0"/>
          <p:nvPr/>
        </p:nvPicPr>
        <p:blipFill>
          <a:blip r:embed="rId5">
            <a:alphaModFix/>
          </a:blip>
          <a:stretch>
            <a:fillRect/>
          </a:stretch>
        </p:blipFill>
        <p:spPr>
          <a:xfrm>
            <a:off x="5926876" y="4507400"/>
            <a:ext cx="655500" cy="655500"/>
          </a:xfrm>
          <a:prstGeom prst="rect">
            <a:avLst/>
          </a:prstGeom>
          <a:noFill/>
          <a:ln>
            <a:noFill/>
          </a:ln>
        </p:spPr>
      </p:pic>
      <p:cxnSp>
        <p:nvCxnSpPr>
          <p:cNvPr id="779" name="Google Shape;779;p93"/>
          <p:cNvCxnSpPr/>
          <p:nvPr/>
        </p:nvCxnSpPr>
        <p:spPr>
          <a:xfrm flipH="1" rot="10800000">
            <a:off x="507275" y="3957600"/>
            <a:ext cx="994800" cy="9600"/>
          </a:xfrm>
          <a:prstGeom prst="straightConnector1">
            <a:avLst/>
          </a:prstGeom>
          <a:noFill/>
          <a:ln cap="flat" cmpd="sng" w="19050">
            <a:solidFill>
              <a:schemeClr val="dk2"/>
            </a:solidFill>
            <a:prstDash val="solid"/>
            <a:round/>
            <a:headEnd len="med" w="med" type="none"/>
            <a:tailEnd len="med" w="med" type="triangle"/>
          </a:ln>
        </p:spPr>
      </p:cxnSp>
      <p:cxnSp>
        <p:nvCxnSpPr>
          <p:cNvPr id="780" name="Google Shape;780;p93"/>
          <p:cNvCxnSpPr/>
          <p:nvPr/>
        </p:nvCxnSpPr>
        <p:spPr>
          <a:xfrm>
            <a:off x="507275" y="3967200"/>
            <a:ext cx="0" cy="363600"/>
          </a:xfrm>
          <a:prstGeom prst="straightConnector1">
            <a:avLst/>
          </a:prstGeom>
          <a:noFill/>
          <a:ln cap="flat" cmpd="sng" w="19050">
            <a:solidFill>
              <a:schemeClr val="dk2"/>
            </a:solidFill>
            <a:prstDash val="solid"/>
            <a:round/>
            <a:headEnd len="med" w="med" type="none"/>
            <a:tailEnd len="med" w="med" type="none"/>
          </a:ln>
        </p:spPr>
      </p:cxnSp>
      <p:cxnSp>
        <p:nvCxnSpPr>
          <p:cNvPr id="781" name="Google Shape;781;p93"/>
          <p:cNvCxnSpPr/>
          <p:nvPr/>
        </p:nvCxnSpPr>
        <p:spPr>
          <a:xfrm>
            <a:off x="507275" y="4729200"/>
            <a:ext cx="0" cy="363600"/>
          </a:xfrm>
          <a:prstGeom prst="straightConnector1">
            <a:avLst/>
          </a:prstGeom>
          <a:noFill/>
          <a:ln cap="flat" cmpd="sng" w="19050">
            <a:solidFill>
              <a:schemeClr val="dk2"/>
            </a:solidFill>
            <a:prstDash val="solid"/>
            <a:round/>
            <a:headEnd len="med" w="med" type="none"/>
            <a:tailEnd len="med" w="med" type="none"/>
          </a:ln>
        </p:spPr>
      </p:cxnSp>
      <p:cxnSp>
        <p:nvCxnSpPr>
          <p:cNvPr id="782" name="Google Shape;782;p93"/>
          <p:cNvCxnSpPr/>
          <p:nvPr/>
        </p:nvCxnSpPr>
        <p:spPr>
          <a:xfrm flipH="1" rot="10800000">
            <a:off x="507275" y="5092800"/>
            <a:ext cx="267900" cy="9600"/>
          </a:xfrm>
          <a:prstGeom prst="straightConnector1">
            <a:avLst/>
          </a:prstGeom>
          <a:noFill/>
          <a:ln cap="flat" cmpd="sng" w="19050">
            <a:solidFill>
              <a:schemeClr val="dk2"/>
            </a:solidFill>
            <a:prstDash val="solid"/>
            <a:round/>
            <a:headEnd len="med" w="med" type="none"/>
            <a:tailEnd len="med" w="med" type="none"/>
          </a:ln>
        </p:spPr>
      </p:cxnSp>
      <p:sp>
        <p:nvSpPr>
          <p:cNvPr id="783" name="Google Shape;783;p93"/>
          <p:cNvSpPr txBox="1"/>
          <p:nvPr/>
        </p:nvSpPr>
        <p:spPr>
          <a:xfrm>
            <a:off x="-275650" y="4314600"/>
            <a:ext cx="1483500" cy="43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git add</a:t>
            </a:r>
            <a:endParaRPr sz="1800">
              <a:latin typeface="Open Sans"/>
              <a:ea typeface="Open Sans"/>
              <a:cs typeface="Open Sans"/>
              <a:sym typeface="Open Sans"/>
            </a:endParaRPr>
          </a:p>
        </p:txBody>
      </p:sp>
      <p:cxnSp>
        <p:nvCxnSpPr>
          <p:cNvPr id="784" name="Google Shape;784;p93"/>
          <p:cNvCxnSpPr/>
          <p:nvPr/>
        </p:nvCxnSpPr>
        <p:spPr>
          <a:xfrm flipH="1" rot="10800000">
            <a:off x="1644850" y="2675275"/>
            <a:ext cx="994800" cy="9600"/>
          </a:xfrm>
          <a:prstGeom prst="straightConnector1">
            <a:avLst/>
          </a:prstGeom>
          <a:noFill/>
          <a:ln cap="flat" cmpd="sng" w="19050">
            <a:solidFill>
              <a:schemeClr val="dk2"/>
            </a:solidFill>
            <a:prstDash val="solid"/>
            <a:round/>
            <a:headEnd len="med" w="med" type="none"/>
            <a:tailEnd len="med" w="med" type="triangle"/>
          </a:ln>
        </p:spPr>
      </p:cxnSp>
      <p:cxnSp>
        <p:nvCxnSpPr>
          <p:cNvPr id="785" name="Google Shape;785;p93"/>
          <p:cNvCxnSpPr/>
          <p:nvPr/>
        </p:nvCxnSpPr>
        <p:spPr>
          <a:xfrm>
            <a:off x="1644850" y="2684875"/>
            <a:ext cx="0" cy="363600"/>
          </a:xfrm>
          <a:prstGeom prst="straightConnector1">
            <a:avLst/>
          </a:prstGeom>
          <a:noFill/>
          <a:ln cap="flat" cmpd="sng" w="19050">
            <a:solidFill>
              <a:schemeClr val="dk2"/>
            </a:solidFill>
            <a:prstDash val="solid"/>
            <a:round/>
            <a:headEnd len="med" w="med" type="none"/>
            <a:tailEnd len="med" w="med" type="none"/>
          </a:ln>
        </p:spPr>
      </p:cxnSp>
      <p:cxnSp>
        <p:nvCxnSpPr>
          <p:cNvPr id="786" name="Google Shape;786;p93"/>
          <p:cNvCxnSpPr/>
          <p:nvPr/>
        </p:nvCxnSpPr>
        <p:spPr>
          <a:xfrm>
            <a:off x="1644850" y="3456575"/>
            <a:ext cx="0" cy="363600"/>
          </a:xfrm>
          <a:prstGeom prst="straightConnector1">
            <a:avLst/>
          </a:prstGeom>
          <a:noFill/>
          <a:ln cap="flat" cmpd="sng" w="19050">
            <a:solidFill>
              <a:schemeClr val="dk2"/>
            </a:solidFill>
            <a:prstDash val="solid"/>
            <a:round/>
            <a:headEnd len="med" w="med" type="none"/>
            <a:tailEnd len="med" w="med" type="none"/>
          </a:ln>
        </p:spPr>
      </p:cxnSp>
      <p:cxnSp>
        <p:nvCxnSpPr>
          <p:cNvPr id="787" name="Google Shape;787;p93"/>
          <p:cNvCxnSpPr/>
          <p:nvPr/>
        </p:nvCxnSpPr>
        <p:spPr>
          <a:xfrm flipH="1" rot="10800000">
            <a:off x="1644850" y="3821900"/>
            <a:ext cx="267900" cy="9600"/>
          </a:xfrm>
          <a:prstGeom prst="straightConnector1">
            <a:avLst/>
          </a:prstGeom>
          <a:noFill/>
          <a:ln cap="flat" cmpd="sng" w="19050">
            <a:solidFill>
              <a:schemeClr val="dk2"/>
            </a:solidFill>
            <a:prstDash val="solid"/>
            <a:round/>
            <a:headEnd len="med" w="med" type="none"/>
            <a:tailEnd len="med" w="med" type="none"/>
          </a:ln>
        </p:spPr>
      </p:cxnSp>
      <p:sp>
        <p:nvSpPr>
          <p:cNvPr id="788" name="Google Shape;788;p93"/>
          <p:cNvSpPr txBox="1"/>
          <p:nvPr/>
        </p:nvSpPr>
        <p:spPr>
          <a:xfrm>
            <a:off x="653425" y="3037988"/>
            <a:ext cx="1483500" cy="43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git commit</a:t>
            </a:r>
            <a:endParaRPr sz="1800">
              <a:latin typeface="Open Sans"/>
              <a:ea typeface="Open Sans"/>
              <a:cs typeface="Open Sans"/>
              <a:sym typeface="Open Sans"/>
            </a:endParaRPr>
          </a:p>
        </p:txBody>
      </p:sp>
      <p:sp>
        <p:nvSpPr>
          <p:cNvPr id="789" name="Google Shape;789;p93"/>
          <p:cNvSpPr txBox="1"/>
          <p:nvPr/>
        </p:nvSpPr>
        <p:spPr>
          <a:xfrm>
            <a:off x="254200" y="1729775"/>
            <a:ext cx="4514400" cy="43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Use the staging area to build a commit</a:t>
            </a:r>
            <a:endParaRPr sz="1800">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9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94"/>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Great! Let's try it. </a:t>
            </a:r>
            <a:endParaRPr b="1" sz="2800">
              <a:solidFill>
                <a:schemeClr val="lt1"/>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9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 Repo</a:t>
            </a:r>
            <a:endParaRPr b="1" sz="3000">
              <a:solidFill>
                <a:srgbClr val="000000"/>
              </a:solidFill>
              <a:latin typeface="Open Sans"/>
              <a:ea typeface="Open Sans"/>
              <a:cs typeface="Open Sans"/>
              <a:sym typeface="Open Sans"/>
            </a:endParaRPr>
          </a:p>
        </p:txBody>
      </p:sp>
      <p:sp>
        <p:nvSpPr>
          <p:cNvPr id="801" name="Google Shape;801;p95"/>
          <p:cNvSpPr txBox="1"/>
          <p:nvPr/>
        </p:nvSpPr>
        <p:spPr>
          <a:xfrm>
            <a:off x="1380450" y="2390175"/>
            <a:ext cx="6383100" cy="71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From your profile or homepage on GitHub, click New. </a:t>
            </a:r>
            <a:endParaRPr sz="1800">
              <a:solidFill>
                <a:srgbClr val="353535"/>
              </a:solidFill>
              <a:latin typeface="Open Sans"/>
              <a:ea typeface="Open Sans"/>
              <a:cs typeface="Open Sans"/>
              <a:sym typeface="Open Sans"/>
            </a:endParaRPr>
          </a:p>
        </p:txBody>
      </p:sp>
      <p:sp>
        <p:nvSpPr>
          <p:cNvPr id="802" name="Google Shape;802;p95"/>
          <p:cNvSpPr txBox="1"/>
          <p:nvPr/>
        </p:nvSpPr>
        <p:spPr>
          <a:xfrm>
            <a:off x="292800" y="1449850"/>
            <a:ext cx="8558400" cy="82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1800">
                <a:solidFill>
                  <a:srgbClr val="353535"/>
                </a:solidFill>
                <a:latin typeface="Open Sans"/>
                <a:ea typeface="Open Sans"/>
                <a:cs typeface="Open Sans"/>
                <a:sym typeface="Open Sans"/>
              </a:rPr>
              <a:t>Let's create a new repository on GitHub and work with it locally. </a:t>
            </a:r>
            <a:endParaRPr sz="1800">
              <a:solidFill>
                <a:srgbClr val="353535"/>
              </a:solidFill>
              <a:latin typeface="Open Sans"/>
              <a:ea typeface="Open Sans"/>
              <a:cs typeface="Open Sans"/>
              <a:sym typeface="Open Sans"/>
            </a:endParaRPr>
          </a:p>
        </p:txBody>
      </p:sp>
      <p:pic>
        <p:nvPicPr>
          <p:cNvPr id="803" name="Google Shape;803;p95"/>
          <p:cNvPicPr preferRelativeResize="0"/>
          <p:nvPr/>
        </p:nvPicPr>
        <p:blipFill rotWithShape="1">
          <a:blip r:embed="rId3">
            <a:alphaModFix/>
          </a:blip>
          <a:srcRect b="30239" l="0" r="0" t="2005"/>
          <a:stretch/>
        </p:blipFill>
        <p:spPr>
          <a:xfrm>
            <a:off x="1380450" y="3250200"/>
            <a:ext cx="6383100" cy="2289725"/>
          </a:xfrm>
          <a:prstGeom prst="rect">
            <a:avLst/>
          </a:prstGeom>
          <a:noFill/>
          <a:ln cap="flat" cmpd="sng" w="19050">
            <a:solidFill>
              <a:schemeClr val="dk2"/>
            </a:solidFill>
            <a:prstDash val="solid"/>
            <a:round/>
            <a:headEnd len="sm" w="sm" type="none"/>
            <a:tailEnd len="sm" w="sm" type="none"/>
          </a:ln>
        </p:spPr>
      </p:pic>
      <p:sp>
        <p:nvSpPr>
          <p:cNvPr id="804" name="Google Shape;804;p95"/>
          <p:cNvSpPr/>
          <p:nvPr/>
        </p:nvSpPr>
        <p:spPr>
          <a:xfrm>
            <a:off x="7025725" y="3741650"/>
            <a:ext cx="525000" cy="29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96"/>
          <p:cNvSpPr txBox="1"/>
          <p:nvPr/>
        </p:nvSpPr>
        <p:spPr>
          <a:xfrm>
            <a:off x="161550" y="1853900"/>
            <a:ext cx="3552900" cy="446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Name your repository (repo) whatever you want! We chose </a:t>
            </a:r>
            <a:r>
              <a:rPr lang="en" sz="1800">
                <a:solidFill>
                  <a:srgbClr val="353535"/>
                </a:solidFill>
                <a:latin typeface="Consolas"/>
                <a:ea typeface="Consolas"/>
                <a:cs typeface="Consolas"/>
                <a:sym typeface="Consolas"/>
              </a:rPr>
              <a:t>hello-world</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Write a sentence describing your repo.</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Initialize this repository with a README</a:t>
            </a:r>
            <a:r>
              <a:rPr lang="en" sz="1800">
                <a:solidFill>
                  <a:srgbClr val="353535"/>
                </a:solidFill>
                <a:latin typeface="Open Sans"/>
                <a:ea typeface="Open Sans"/>
                <a:cs typeface="Open Sans"/>
                <a:sym typeface="Open Sans"/>
              </a:rPr>
              <a:t>. </a:t>
            </a:r>
            <a:endParaRPr b="1" sz="1800">
              <a:solidFill>
                <a:srgbClr val="5EA5E5"/>
              </a:solidFill>
              <a:latin typeface="Open Sans"/>
              <a:ea typeface="Open Sans"/>
              <a:cs typeface="Open Sans"/>
              <a:sym typeface="Open Sans"/>
            </a:endParaRPr>
          </a:p>
        </p:txBody>
      </p:sp>
      <p:sp>
        <p:nvSpPr>
          <p:cNvPr id="810" name="Google Shape;810;p9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 Repo</a:t>
            </a:r>
            <a:endParaRPr b="1" sz="3000">
              <a:solidFill>
                <a:srgbClr val="000000"/>
              </a:solidFill>
              <a:latin typeface="Open Sans"/>
              <a:ea typeface="Open Sans"/>
              <a:cs typeface="Open Sans"/>
              <a:sym typeface="Open Sans"/>
            </a:endParaRPr>
          </a:p>
        </p:txBody>
      </p:sp>
      <p:grpSp>
        <p:nvGrpSpPr>
          <p:cNvPr id="811" name="Google Shape;811;p96"/>
          <p:cNvGrpSpPr/>
          <p:nvPr/>
        </p:nvGrpSpPr>
        <p:grpSpPr>
          <a:xfrm>
            <a:off x="3842451" y="1850800"/>
            <a:ext cx="5060975" cy="4096049"/>
            <a:chOff x="3842451" y="2155600"/>
            <a:chExt cx="5060975" cy="4096049"/>
          </a:xfrm>
        </p:grpSpPr>
        <p:pic>
          <p:nvPicPr>
            <p:cNvPr id="812" name="Google Shape;812;p96"/>
            <p:cNvPicPr preferRelativeResize="0"/>
            <p:nvPr/>
          </p:nvPicPr>
          <p:blipFill>
            <a:blip r:embed="rId3">
              <a:alphaModFix/>
            </a:blip>
            <a:stretch>
              <a:fillRect/>
            </a:stretch>
          </p:blipFill>
          <p:spPr>
            <a:xfrm>
              <a:off x="3842451" y="2155600"/>
              <a:ext cx="5060975" cy="4096049"/>
            </a:xfrm>
            <a:prstGeom prst="rect">
              <a:avLst/>
            </a:prstGeom>
            <a:noFill/>
            <a:ln cap="flat" cmpd="sng" w="19050">
              <a:solidFill>
                <a:schemeClr val="dk2"/>
              </a:solidFill>
              <a:prstDash val="solid"/>
              <a:round/>
              <a:headEnd len="sm" w="sm" type="none"/>
              <a:tailEnd len="sm" w="sm" type="none"/>
            </a:ln>
          </p:spPr>
        </p:pic>
        <p:sp>
          <p:nvSpPr>
            <p:cNvPr id="813" name="Google Shape;813;p96"/>
            <p:cNvSpPr/>
            <p:nvPr/>
          </p:nvSpPr>
          <p:spPr>
            <a:xfrm>
              <a:off x="5160450" y="2947225"/>
              <a:ext cx="1731300" cy="44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6"/>
            <p:cNvSpPr/>
            <p:nvPr/>
          </p:nvSpPr>
          <p:spPr>
            <a:xfrm>
              <a:off x="3987650" y="4924200"/>
              <a:ext cx="4411800" cy="82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96"/>
          <p:cNvSpPr/>
          <p:nvPr/>
        </p:nvSpPr>
        <p:spPr>
          <a:xfrm>
            <a:off x="3942975" y="3301425"/>
            <a:ext cx="4657800" cy="44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3"/>
          <p:cNvSpPr txBox="1"/>
          <p:nvPr/>
        </p:nvSpPr>
        <p:spPr>
          <a:xfrm>
            <a:off x="161550" y="1852900"/>
            <a:ext cx="6439800" cy="4457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Make an account on GitHub.</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Fork the repo that contains the source code for the website you just looked at.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Add your hometown and make a pull request.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Comment on someone else's pull request.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The workshop organizer will approve and merge pull requests.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Refresh the main website to see people being added!</a:t>
            </a:r>
            <a:endParaRPr sz="1800">
              <a:solidFill>
                <a:srgbClr val="353535"/>
              </a:solidFill>
              <a:latin typeface="Open Sans"/>
              <a:ea typeface="Open Sans"/>
              <a:cs typeface="Open Sans"/>
              <a:sym typeface="Open Sans"/>
            </a:endParaRPr>
          </a:p>
        </p:txBody>
      </p:sp>
      <p:pic>
        <p:nvPicPr>
          <p:cNvPr id="304" name="Google Shape;304;p43"/>
          <p:cNvPicPr preferRelativeResize="0"/>
          <p:nvPr/>
        </p:nvPicPr>
        <p:blipFill>
          <a:blip r:embed="rId3">
            <a:alphaModFix/>
          </a:blip>
          <a:stretch>
            <a:fillRect/>
          </a:stretch>
        </p:blipFill>
        <p:spPr>
          <a:xfrm>
            <a:off x="6744600" y="4087950"/>
            <a:ext cx="2237850" cy="2237850"/>
          </a:xfrm>
          <a:prstGeom prst="rect">
            <a:avLst/>
          </a:prstGeom>
          <a:noFill/>
          <a:ln>
            <a:noFill/>
          </a:ln>
        </p:spPr>
      </p:pic>
      <p:pic>
        <p:nvPicPr>
          <p:cNvPr id="305" name="Google Shape;305;p43"/>
          <p:cNvPicPr preferRelativeResize="0"/>
          <p:nvPr/>
        </p:nvPicPr>
        <p:blipFill>
          <a:blip r:embed="rId4">
            <a:alphaModFix/>
          </a:blip>
          <a:stretch>
            <a:fillRect/>
          </a:stretch>
        </p:blipFill>
        <p:spPr>
          <a:xfrm>
            <a:off x="6986150" y="2073350"/>
            <a:ext cx="1754750" cy="1754750"/>
          </a:xfrm>
          <a:prstGeom prst="rect">
            <a:avLst/>
          </a:prstGeom>
          <a:noFill/>
          <a:ln>
            <a:noFill/>
          </a:ln>
        </p:spPr>
      </p:pic>
      <p:sp>
        <p:nvSpPr>
          <p:cNvPr id="306" name="Google Shape;306;p4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How Will You Build It?</a:t>
            </a:r>
            <a:endParaRPr b="1" sz="3000">
              <a:solidFill>
                <a:srgbClr val="000000"/>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97"/>
          <p:cNvSpPr txBox="1"/>
          <p:nvPr/>
        </p:nvSpPr>
        <p:spPr>
          <a:xfrm>
            <a:off x="161550" y="2463500"/>
            <a:ext cx="3552900" cy="446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If this were a code project, you would usually add a .gitignore and/or a license but you don't need to.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Click </a:t>
            </a:r>
            <a:r>
              <a:rPr b="1" lang="en" sz="1800">
                <a:solidFill>
                  <a:srgbClr val="5EA5E5"/>
                </a:solidFill>
                <a:latin typeface="Open Sans"/>
                <a:ea typeface="Open Sans"/>
                <a:cs typeface="Open Sans"/>
                <a:sym typeface="Open Sans"/>
              </a:rPr>
              <a:t>Create repository.  </a:t>
            </a:r>
            <a:endParaRPr b="1" sz="1800">
              <a:solidFill>
                <a:srgbClr val="5EA5E5"/>
              </a:solidFill>
              <a:latin typeface="Open Sans"/>
              <a:ea typeface="Open Sans"/>
              <a:cs typeface="Open Sans"/>
              <a:sym typeface="Open Sans"/>
            </a:endParaRPr>
          </a:p>
        </p:txBody>
      </p:sp>
      <p:sp>
        <p:nvSpPr>
          <p:cNvPr id="821" name="Google Shape;821;p9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 Repo</a:t>
            </a:r>
            <a:endParaRPr b="1" sz="3000">
              <a:solidFill>
                <a:srgbClr val="000000"/>
              </a:solidFill>
              <a:latin typeface="Open Sans"/>
              <a:ea typeface="Open Sans"/>
              <a:cs typeface="Open Sans"/>
              <a:sym typeface="Open Sans"/>
            </a:endParaRPr>
          </a:p>
        </p:txBody>
      </p:sp>
      <p:grpSp>
        <p:nvGrpSpPr>
          <p:cNvPr id="822" name="Google Shape;822;p97"/>
          <p:cNvGrpSpPr/>
          <p:nvPr/>
        </p:nvGrpSpPr>
        <p:grpSpPr>
          <a:xfrm>
            <a:off x="3842451" y="1850800"/>
            <a:ext cx="5060975" cy="4096049"/>
            <a:chOff x="3842451" y="2155600"/>
            <a:chExt cx="5060975" cy="4096049"/>
          </a:xfrm>
        </p:grpSpPr>
        <p:pic>
          <p:nvPicPr>
            <p:cNvPr id="823" name="Google Shape;823;p97"/>
            <p:cNvPicPr preferRelativeResize="0"/>
            <p:nvPr/>
          </p:nvPicPr>
          <p:blipFill>
            <a:blip r:embed="rId3">
              <a:alphaModFix/>
            </a:blip>
            <a:stretch>
              <a:fillRect/>
            </a:stretch>
          </p:blipFill>
          <p:spPr>
            <a:xfrm>
              <a:off x="3842451" y="2155600"/>
              <a:ext cx="5060975" cy="4096049"/>
            </a:xfrm>
            <a:prstGeom prst="rect">
              <a:avLst/>
            </a:prstGeom>
            <a:noFill/>
            <a:ln cap="flat" cmpd="sng" w="19050">
              <a:solidFill>
                <a:schemeClr val="dk2"/>
              </a:solidFill>
              <a:prstDash val="solid"/>
              <a:round/>
              <a:headEnd len="sm" w="sm" type="none"/>
              <a:tailEnd len="sm" w="sm" type="none"/>
            </a:ln>
          </p:spPr>
        </p:pic>
        <p:sp>
          <p:nvSpPr>
            <p:cNvPr id="824" name="Google Shape;824;p97"/>
            <p:cNvSpPr/>
            <p:nvPr/>
          </p:nvSpPr>
          <p:spPr>
            <a:xfrm>
              <a:off x="3987650" y="5795425"/>
              <a:ext cx="1083300" cy="36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98"/>
          <p:cNvSpPr txBox="1"/>
          <p:nvPr/>
        </p:nvSpPr>
        <p:spPr>
          <a:xfrm>
            <a:off x="775500" y="1756275"/>
            <a:ext cx="7593000" cy="568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You will be redirected to the homepage for your new repository! </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
        <p:nvSpPr>
          <p:cNvPr id="830" name="Google Shape;830;p9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 Repo</a:t>
            </a:r>
            <a:endParaRPr b="1" sz="3000">
              <a:solidFill>
                <a:srgbClr val="000000"/>
              </a:solidFill>
              <a:latin typeface="Open Sans"/>
              <a:ea typeface="Open Sans"/>
              <a:cs typeface="Open Sans"/>
              <a:sym typeface="Open Sans"/>
            </a:endParaRPr>
          </a:p>
        </p:txBody>
      </p:sp>
      <p:pic>
        <p:nvPicPr>
          <p:cNvPr id="831" name="Google Shape;831;p98"/>
          <p:cNvPicPr preferRelativeResize="0"/>
          <p:nvPr/>
        </p:nvPicPr>
        <p:blipFill>
          <a:blip r:embed="rId3">
            <a:alphaModFix/>
          </a:blip>
          <a:stretch>
            <a:fillRect/>
          </a:stretch>
        </p:blipFill>
        <p:spPr>
          <a:xfrm>
            <a:off x="1466424" y="2474800"/>
            <a:ext cx="6211151" cy="36481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99"/>
          <p:cNvSpPr txBox="1"/>
          <p:nvPr/>
        </p:nvSpPr>
        <p:spPr>
          <a:xfrm>
            <a:off x="228550" y="2364425"/>
            <a:ext cx="3970200" cy="2352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Click </a:t>
            </a:r>
            <a:r>
              <a:rPr b="1" lang="en" sz="1800">
                <a:solidFill>
                  <a:srgbClr val="5EA5E5"/>
                </a:solidFill>
                <a:latin typeface="Open Sans"/>
                <a:ea typeface="Open Sans"/>
                <a:cs typeface="Open Sans"/>
                <a:sym typeface="Open Sans"/>
              </a:rPr>
              <a:t>Clone or download</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Then click the clipboard symbol to copy the address of your repo. </a:t>
            </a:r>
            <a:endParaRPr sz="1800">
              <a:solidFill>
                <a:srgbClr val="353535"/>
              </a:solidFill>
              <a:latin typeface="Open Sans"/>
              <a:ea typeface="Open Sans"/>
              <a:cs typeface="Open Sans"/>
              <a:sym typeface="Open Sans"/>
            </a:endParaRPr>
          </a:p>
        </p:txBody>
      </p:sp>
      <p:sp>
        <p:nvSpPr>
          <p:cNvPr id="837" name="Google Shape;837;p9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Clone Your Repo</a:t>
            </a:r>
            <a:endParaRPr b="1" sz="3000">
              <a:solidFill>
                <a:srgbClr val="000000"/>
              </a:solidFill>
              <a:latin typeface="Open Sans"/>
              <a:ea typeface="Open Sans"/>
              <a:cs typeface="Open Sans"/>
              <a:sym typeface="Open Sans"/>
            </a:endParaRPr>
          </a:p>
        </p:txBody>
      </p:sp>
      <p:grpSp>
        <p:nvGrpSpPr>
          <p:cNvPr id="838" name="Google Shape;838;p99"/>
          <p:cNvGrpSpPr/>
          <p:nvPr/>
        </p:nvGrpSpPr>
        <p:grpSpPr>
          <a:xfrm>
            <a:off x="4255525" y="2364433"/>
            <a:ext cx="4676775" cy="2352675"/>
            <a:chOff x="4407925" y="2364433"/>
            <a:chExt cx="4676775" cy="2352675"/>
          </a:xfrm>
        </p:grpSpPr>
        <p:pic>
          <p:nvPicPr>
            <p:cNvPr id="839" name="Google Shape;839;p99"/>
            <p:cNvPicPr preferRelativeResize="0"/>
            <p:nvPr/>
          </p:nvPicPr>
          <p:blipFill>
            <a:blip r:embed="rId3">
              <a:alphaModFix/>
            </a:blip>
            <a:stretch>
              <a:fillRect/>
            </a:stretch>
          </p:blipFill>
          <p:spPr>
            <a:xfrm>
              <a:off x="4407925" y="2364433"/>
              <a:ext cx="4676775" cy="2352675"/>
            </a:xfrm>
            <a:prstGeom prst="rect">
              <a:avLst/>
            </a:prstGeom>
            <a:noFill/>
            <a:ln cap="flat" cmpd="sng" w="19050">
              <a:solidFill>
                <a:schemeClr val="dk2"/>
              </a:solidFill>
              <a:prstDash val="solid"/>
              <a:round/>
              <a:headEnd len="sm" w="sm" type="none"/>
              <a:tailEnd len="sm" w="sm" type="none"/>
            </a:ln>
          </p:spPr>
        </p:pic>
        <p:sp>
          <p:nvSpPr>
            <p:cNvPr id="840" name="Google Shape;840;p99"/>
            <p:cNvSpPr/>
            <p:nvPr/>
          </p:nvSpPr>
          <p:spPr>
            <a:xfrm>
              <a:off x="7182100" y="2478100"/>
              <a:ext cx="1440900" cy="37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99"/>
            <p:cNvSpPr/>
            <p:nvPr/>
          </p:nvSpPr>
          <p:spPr>
            <a:xfrm>
              <a:off x="8008625" y="3483350"/>
              <a:ext cx="458100" cy="37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100"/>
          <p:cNvSpPr txBox="1"/>
          <p:nvPr/>
        </p:nvSpPr>
        <p:spPr>
          <a:xfrm>
            <a:off x="161550" y="1731904"/>
            <a:ext cx="8820900" cy="638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Back in the terminal, type </a:t>
            </a:r>
            <a:r>
              <a:rPr lang="en" sz="1800">
                <a:solidFill>
                  <a:srgbClr val="353535"/>
                </a:solidFill>
                <a:latin typeface="Courier New"/>
                <a:ea typeface="Courier New"/>
                <a:cs typeface="Courier New"/>
                <a:sym typeface="Courier New"/>
              </a:rPr>
              <a:t>git clone</a:t>
            </a:r>
            <a:r>
              <a:rPr lang="en" sz="1800">
                <a:solidFill>
                  <a:srgbClr val="353535"/>
                </a:solidFill>
                <a:latin typeface="Open Sans"/>
                <a:ea typeface="Open Sans"/>
                <a:cs typeface="Open Sans"/>
                <a:sym typeface="Open Sans"/>
              </a:rPr>
              <a:t> then paste the address of your repo. </a:t>
            </a:r>
            <a:endParaRPr sz="1800">
              <a:solidFill>
                <a:srgbClr val="353535"/>
              </a:solidFill>
              <a:latin typeface="Open Sans"/>
              <a:ea typeface="Open Sans"/>
              <a:cs typeface="Open Sans"/>
              <a:sym typeface="Open Sans"/>
            </a:endParaRPr>
          </a:p>
        </p:txBody>
      </p:sp>
      <p:sp>
        <p:nvSpPr>
          <p:cNvPr id="847" name="Google Shape;847;p10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Clone Your Repo</a:t>
            </a:r>
            <a:endParaRPr b="1" sz="3000">
              <a:solidFill>
                <a:srgbClr val="000000"/>
              </a:solidFill>
              <a:latin typeface="Open Sans"/>
              <a:ea typeface="Open Sans"/>
              <a:cs typeface="Open Sans"/>
              <a:sym typeface="Open Sans"/>
            </a:endParaRPr>
          </a:p>
        </p:txBody>
      </p:sp>
      <p:pic>
        <p:nvPicPr>
          <p:cNvPr id="848" name="Google Shape;848;p100"/>
          <p:cNvPicPr preferRelativeResize="0"/>
          <p:nvPr/>
        </p:nvPicPr>
        <p:blipFill>
          <a:blip r:embed="rId3">
            <a:alphaModFix/>
          </a:blip>
          <a:stretch>
            <a:fillRect/>
          </a:stretch>
        </p:blipFill>
        <p:spPr>
          <a:xfrm>
            <a:off x="152401" y="2432532"/>
            <a:ext cx="8839198" cy="1075989"/>
          </a:xfrm>
          <a:prstGeom prst="rect">
            <a:avLst/>
          </a:prstGeom>
          <a:noFill/>
          <a:ln cap="flat" cmpd="sng" w="19050">
            <a:solidFill>
              <a:schemeClr val="dk2"/>
            </a:solidFill>
            <a:prstDash val="solid"/>
            <a:round/>
            <a:headEnd len="sm" w="sm" type="none"/>
            <a:tailEnd len="sm" w="sm" type="none"/>
          </a:ln>
        </p:spPr>
      </p:pic>
      <p:sp>
        <p:nvSpPr>
          <p:cNvPr id="849" name="Google Shape;849;p100"/>
          <p:cNvSpPr txBox="1"/>
          <p:nvPr/>
        </p:nvSpPr>
        <p:spPr>
          <a:xfrm>
            <a:off x="161550" y="3722848"/>
            <a:ext cx="8820900" cy="63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a:solidFill>
                  <a:srgbClr val="353535"/>
                </a:solidFill>
                <a:latin typeface="Open Sans"/>
                <a:ea typeface="Open Sans"/>
                <a:cs typeface="Open Sans"/>
                <a:sym typeface="Open Sans"/>
              </a:rPr>
              <a:t>You will see output like this: </a:t>
            </a:r>
            <a:endParaRPr sz="1800">
              <a:solidFill>
                <a:srgbClr val="353535"/>
              </a:solidFill>
              <a:latin typeface="Open Sans"/>
              <a:ea typeface="Open Sans"/>
              <a:cs typeface="Open Sans"/>
              <a:sym typeface="Open Sans"/>
            </a:endParaRPr>
          </a:p>
        </p:txBody>
      </p:sp>
      <p:pic>
        <p:nvPicPr>
          <p:cNvPr id="850" name="Google Shape;850;p100"/>
          <p:cNvPicPr preferRelativeResize="0"/>
          <p:nvPr/>
        </p:nvPicPr>
        <p:blipFill rotWithShape="1">
          <a:blip r:embed="rId4">
            <a:alphaModFix/>
          </a:blip>
          <a:srcRect b="17471" l="0" r="0" t="0"/>
          <a:stretch/>
        </p:blipFill>
        <p:spPr>
          <a:xfrm>
            <a:off x="117375" y="4271075"/>
            <a:ext cx="8909250" cy="1984150"/>
          </a:xfrm>
          <a:prstGeom prst="rect">
            <a:avLst/>
          </a:prstGeom>
          <a:noFill/>
          <a:ln cap="flat" cmpd="sng" w="19050">
            <a:solidFill>
              <a:schemeClr val="dk2"/>
            </a:solidFill>
            <a:prstDash val="solid"/>
            <a:round/>
            <a:headEnd len="sm" w="sm" type="none"/>
            <a:tailEnd len="sm" w="sm" type="none"/>
          </a:ln>
        </p:spPr>
      </p:pic>
      <p:sp>
        <p:nvSpPr>
          <p:cNvPr id="851" name="Google Shape;851;p100"/>
          <p:cNvSpPr/>
          <p:nvPr/>
        </p:nvSpPr>
        <p:spPr>
          <a:xfrm>
            <a:off x="1530900" y="2648575"/>
            <a:ext cx="6846000" cy="42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0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Your Repo</a:t>
            </a:r>
            <a:endParaRPr b="1" sz="3000">
              <a:solidFill>
                <a:srgbClr val="000000"/>
              </a:solidFill>
              <a:latin typeface="Open Sans"/>
              <a:ea typeface="Open Sans"/>
              <a:cs typeface="Open Sans"/>
              <a:sym typeface="Open Sans"/>
            </a:endParaRPr>
          </a:p>
        </p:txBody>
      </p:sp>
      <p:sp>
        <p:nvSpPr>
          <p:cNvPr id="857" name="Google Shape;857;p101"/>
          <p:cNvSpPr txBox="1"/>
          <p:nvPr/>
        </p:nvSpPr>
        <p:spPr>
          <a:xfrm>
            <a:off x="161550" y="1979678"/>
            <a:ext cx="8820900" cy="1596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 sz="1800">
                <a:solidFill>
                  <a:srgbClr val="353535"/>
                </a:solidFill>
                <a:latin typeface="Open Sans"/>
                <a:ea typeface="Open Sans"/>
                <a:cs typeface="Open Sans"/>
                <a:sym typeface="Open Sans"/>
              </a:rPr>
              <a:t>It's important to note that you did not simply download the code. You cloned a Git repo. A git repo comes with a special folder called </a:t>
            </a:r>
            <a:r>
              <a:rPr b="1" lang="en" sz="1800">
                <a:solidFill>
                  <a:srgbClr val="353535"/>
                </a:solidFill>
                <a:latin typeface="Consolas"/>
                <a:ea typeface="Consolas"/>
                <a:cs typeface="Consolas"/>
                <a:sym typeface="Consolas"/>
              </a:rPr>
              <a:t>.git</a:t>
            </a:r>
            <a:r>
              <a:rPr lang="en" sz="1800">
                <a:solidFill>
                  <a:srgbClr val="353535"/>
                </a:solidFill>
                <a:latin typeface="Open Sans"/>
                <a:ea typeface="Open Sans"/>
                <a:cs typeface="Open Sans"/>
                <a:sym typeface="Open Sans"/>
              </a:rPr>
              <a:t>. You don't need to know a lot about this folder. Just keep in mind that it connects your local project to the project on GitHub.  </a:t>
            </a:r>
            <a:endParaRPr sz="1800">
              <a:solidFill>
                <a:srgbClr val="353535"/>
              </a:solidFill>
              <a:latin typeface="Open Sans"/>
              <a:ea typeface="Open Sans"/>
              <a:cs typeface="Open Sans"/>
              <a:sym typeface="Open Sans"/>
            </a:endParaRPr>
          </a:p>
        </p:txBody>
      </p:sp>
      <p:pic>
        <p:nvPicPr>
          <p:cNvPr id="858" name="Google Shape;858;p101"/>
          <p:cNvPicPr preferRelativeResize="0"/>
          <p:nvPr/>
        </p:nvPicPr>
        <p:blipFill>
          <a:blip r:embed="rId3">
            <a:alphaModFix/>
          </a:blip>
          <a:stretch>
            <a:fillRect/>
          </a:stretch>
        </p:blipFill>
        <p:spPr>
          <a:xfrm>
            <a:off x="152400" y="4048533"/>
            <a:ext cx="8839203" cy="1328377"/>
          </a:xfrm>
          <a:prstGeom prst="rect">
            <a:avLst/>
          </a:prstGeom>
          <a:noFill/>
          <a:ln cap="flat" cmpd="sng" w="19050">
            <a:solidFill>
              <a:schemeClr val="dk2"/>
            </a:solidFill>
            <a:prstDash val="solid"/>
            <a:round/>
            <a:headEnd len="sm" w="sm" type="none"/>
            <a:tailEnd len="sm" w="sm" type="none"/>
          </a:ln>
        </p:spPr>
      </p:pic>
      <p:sp>
        <p:nvSpPr>
          <p:cNvPr id="859" name="Google Shape;859;p101"/>
          <p:cNvSpPr/>
          <p:nvPr/>
        </p:nvSpPr>
        <p:spPr>
          <a:xfrm>
            <a:off x="3616025" y="4676100"/>
            <a:ext cx="759300" cy="42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10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sp>
        <p:nvSpPr>
          <p:cNvPr id="865" name="Google Shape;865;p102"/>
          <p:cNvSpPr txBox="1"/>
          <p:nvPr/>
        </p:nvSpPr>
        <p:spPr>
          <a:xfrm>
            <a:off x="161550" y="2941003"/>
            <a:ext cx="8820900" cy="159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sz="1800">
              <a:solidFill>
                <a:srgbClr val="353535"/>
              </a:solidFill>
              <a:latin typeface="Open Sans"/>
              <a:ea typeface="Open Sans"/>
              <a:cs typeface="Open Sans"/>
              <a:sym typeface="Open Sans"/>
            </a:endParaRPr>
          </a:p>
        </p:txBody>
      </p:sp>
      <p:pic>
        <p:nvPicPr>
          <p:cNvPr id="866" name="Google Shape;866;p102"/>
          <p:cNvPicPr preferRelativeResize="0"/>
          <p:nvPr/>
        </p:nvPicPr>
        <p:blipFill>
          <a:blip r:embed="rId3">
            <a:alphaModFix/>
          </a:blip>
          <a:stretch>
            <a:fillRect/>
          </a:stretch>
        </p:blipFill>
        <p:spPr>
          <a:xfrm>
            <a:off x="152400" y="3606278"/>
            <a:ext cx="8839202" cy="1776875"/>
          </a:xfrm>
          <a:prstGeom prst="rect">
            <a:avLst/>
          </a:prstGeom>
          <a:noFill/>
          <a:ln cap="flat" cmpd="sng" w="19050">
            <a:solidFill>
              <a:schemeClr val="dk2"/>
            </a:solidFill>
            <a:prstDash val="solid"/>
            <a:round/>
            <a:headEnd len="sm" w="sm" type="none"/>
            <a:tailEnd len="sm" w="sm" type="none"/>
          </a:ln>
        </p:spPr>
      </p:pic>
      <p:sp>
        <p:nvSpPr>
          <p:cNvPr id="867" name="Google Shape;867;p102"/>
          <p:cNvSpPr txBox="1"/>
          <p:nvPr/>
        </p:nvSpPr>
        <p:spPr>
          <a:xfrm>
            <a:off x="196050" y="1908665"/>
            <a:ext cx="8751900" cy="1225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Change directory into the repo you cloned by typing the command below.</a:t>
            </a:r>
            <a:endParaRPr sz="1800">
              <a:solidFill>
                <a:srgbClr val="353535"/>
              </a:solidFill>
              <a:latin typeface="Open Sans"/>
              <a:ea typeface="Open Sans"/>
              <a:cs typeface="Open Sans"/>
              <a:sym typeface="Open Sans"/>
            </a:endParaRPr>
          </a:p>
          <a:p>
            <a:pPr indent="0" lvl="0" marL="457200" rtl="0" algn="l">
              <a:lnSpc>
                <a:spcPct val="150000"/>
              </a:lnSpc>
              <a:spcBef>
                <a:spcPts val="1000"/>
              </a:spcBef>
              <a:spcAft>
                <a:spcPts val="1000"/>
              </a:spcAft>
              <a:buNone/>
            </a:pPr>
            <a:r>
              <a:rPr b="1" lang="en" sz="1800">
                <a:solidFill>
                  <a:srgbClr val="353535"/>
                </a:solidFill>
                <a:latin typeface="Open Sans"/>
                <a:ea typeface="Open Sans"/>
                <a:cs typeface="Open Sans"/>
                <a:sym typeface="Open Sans"/>
              </a:rPr>
              <a:t>Note: </a:t>
            </a:r>
            <a:r>
              <a:rPr lang="en" sz="1800">
                <a:solidFill>
                  <a:srgbClr val="353535"/>
                </a:solidFill>
                <a:latin typeface="Open Sans"/>
                <a:ea typeface="Open Sans"/>
                <a:cs typeface="Open Sans"/>
                <a:sym typeface="Open Sans"/>
              </a:rPr>
              <a:t>If you did not name your repo hello-world, you should substitute hello-world with the name of your repo. </a:t>
            </a:r>
            <a:endParaRPr sz="1800">
              <a:solidFill>
                <a:srgbClr val="353535"/>
              </a:solidFill>
              <a:latin typeface="Open Sans"/>
              <a:ea typeface="Open Sans"/>
              <a:cs typeface="Open Sans"/>
              <a:sym typeface="Open Sans"/>
            </a:endParaRPr>
          </a:p>
        </p:txBody>
      </p:sp>
      <p:sp>
        <p:nvSpPr>
          <p:cNvPr id="868" name="Google Shape;868;p102"/>
          <p:cNvSpPr/>
          <p:nvPr/>
        </p:nvSpPr>
        <p:spPr>
          <a:xfrm>
            <a:off x="3652175" y="3970075"/>
            <a:ext cx="4411200" cy="45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03"/>
          <p:cNvSpPr txBox="1"/>
          <p:nvPr/>
        </p:nvSpPr>
        <p:spPr>
          <a:xfrm>
            <a:off x="196050" y="1984878"/>
            <a:ext cx="8751900" cy="1616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We're going to make some changes. You never want to commit directly to master, so let's checkout a new branch. You did this in the browser before. Use the command below to create a new branch. </a:t>
            </a:r>
            <a:endParaRPr sz="1800">
              <a:solidFill>
                <a:srgbClr val="353535"/>
              </a:solidFill>
              <a:latin typeface="Open Sans"/>
              <a:ea typeface="Open Sans"/>
              <a:cs typeface="Open Sans"/>
              <a:sym typeface="Open Sans"/>
            </a:endParaRPr>
          </a:p>
        </p:txBody>
      </p:sp>
      <p:sp>
        <p:nvSpPr>
          <p:cNvPr id="874" name="Google Shape;874;p10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pic>
        <p:nvPicPr>
          <p:cNvPr id="875" name="Google Shape;875;p103"/>
          <p:cNvPicPr preferRelativeResize="0"/>
          <p:nvPr/>
        </p:nvPicPr>
        <p:blipFill>
          <a:blip r:embed="rId3">
            <a:alphaModFix/>
          </a:blip>
          <a:stretch>
            <a:fillRect/>
          </a:stretch>
        </p:blipFill>
        <p:spPr>
          <a:xfrm>
            <a:off x="152400" y="3753378"/>
            <a:ext cx="8839201" cy="1730093"/>
          </a:xfrm>
          <a:prstGeom prst="rect">
            <a:avLst/>
          </a:prstGeom>
          <a:noFill/>
          <a:ln cap="flat" cmpd="sng" w="19050">
            <a:solidFill>
              <a:schemeClr val="dk2"/>
            </a:solidFill>
            <a:prstDash val="solid"/>
            <a:round/>
            <a:headEnd len="sm" w="sm" type="none"/>
            <a:tailEnd len="sm" w="sm" type="none"/>
          </a:ln>
        </p:spPr>
      </p:pic>
      <p:sp>
        <p:nvSpPr>
          <p:cNvPr id="876" name="Google Shape;876;p103"/>
          <p:cNvSpPr/>
          <p:nvPr/>
        </p:nvSpPr>
        <p:spPr>
          <a:xfrm>
            <a:off x="2603600" y="3988250"/>
            <a:ext cx="5990100" cy="42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0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sp>
        <p:nvSpPr>
          <p:cNvPr id="882" name="Google Shape;882;p104"/>
          <p:cNvSpPr txBox="1"/>
          <p:nvPr/>
        </p:nvSpPr>
        <p:spPr>
          <a:xfrm>
            <a:off x="196050" y="1984878"/>
            <a:ext cx="8751900" cy="160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Open your project folder in the code editor of your choice. For example, if you have Atom installed, you can use the command below to open the project in Atom. </a:t>
            </a:r>
            <a:endParaRPr sz="1800">
              <a:solidFill>
                <a:srgbClr val="353535"/>
              </a:solidFill>
              <a:latin typeface="Open Sans"/>
              <a:ea typeface="Open Sans"/>
              <a:cs typeface="Open Sans"/>
              <a:sym typeface="Open Sans"/>
            </a:endParaRPr>
          </a:p>
        </p:txBody>
      </p:sp>
      <p:pic>
        <p:nvPicPr>
          <p:cNvPr id="883" name="Google Shape;883;p104"/>
          <p:cNvPicPr preferRelativeResize="0"/>
          <p:nvPr/>
        </p:nvPicPr>
        <p:blipFill rotWithShape="1">
          <a:blip r:embed="rId3">
            <a:alphaModFix/>
          </a:blip>
          <a:srcRect b="0" l="0" r="0" t="3809"/>
          <a:stretch/>
        </p:blipFill>
        <p:spPr>
          <a:xfrm>
            <a:off x="1558675" y="3619375"/>
            <a:ext cx="6026626" cy="17925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05"/>
          <p:cNvSpPr txBox="1"/>
          <p:nvPr/>
        </p:nvSpPr>
        <p:spPr>
          <a:xfrm>
            <a:off x="985800" y="1883163"/>
            <a:ext cx="7172400" cy="510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Make any changes you want to your README and save them. </a:t>
            </a:r>
            <a:endParaRPr sz="1800">
              <a:solidFill>
                <a:srgbClr val="353535"/>
              </a:solidFill>
              <a:latin typeface="Open Sans"/>
              <a:ea typeface="Open Sans"/>
              <a:cs typeface="Open Sans"/>
              <a:sym typeface="Open Sans"/>
            </a:endParaRPr>
          </a:p>
        </p:txBody>
      </p:sp>
      <p:sp>
        <p:nvSpPr>
          <p:cNvPr id="889" name="Google Shape;889;p10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pic>
        <p:nvPicPr>
          <p:cNvPr id="890" name="Google Shape;890;p105"/>
          <p:cNvPicPr preferRelativeResize="0"/>
          <p:nvPr/>
        </p:nvPicPr>
        <p:blipFill>
          <a:blip r:embed="rId3">
            <a:alphaModFix/>
          </a:blip>
          <a:stretch>
            <a:fillRect/>
          </a:stretch>
        </p:blipFill>
        <p:spPr>
          <a:xfrm>
            <a:off x="152400" y="2797877"/>
            <a:ext cx="8839200" cy="287499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06"/>
          <p:cNvSpPr txBox="1"/>
          <p:nvPr/>
        </p:nvSpPr>
        <p:spPr>
          <a:xfrm>
            <a:off x="196050" y="1603874"/>
            <a:ext cx="8751900" cy="724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Return to your command line. Type the first command below.  You should see output like this. </a:t>
            </a:r>
            <a:endParaRPr sz="1800">
              <a:solidFill>
                <a:srgbClr val="353535"/>
              </a:solidFill>
              <a:latin typeface="Open Sans"/>
              <a:ea typeface="Open Sans"/>
              <a:cs typeface="Open Sans"/>
              <a:sym typeface="Open Sans"/>
            </a:endParaRPr>
          </a:p>
        </p:txBody>
      </p:sp>
      <p:sp>
        <p:nvSpPr>
          <p:cNvPr id="896" name="Google Shape;896;p10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grpSp>
        <p:nvGrpSpPr>
          <p:cNvPr id="897" name="Google Shape;897;p106"/>
          <p:cNvGrpSpPr/>
          <p:nvPr/>
        </p:nvGrpSpPr>
        <p:grpSpPr>
          <a:xfrm>
            <a:off x="161550" y="2752075"/>
            <a:ext cx="8820900" cy="2070376"/>
            <a:chOff x="170700" y="3378800"/>
            <a:chExt cx="8820900" cy="2070376"/>
          </a:xfrm>
        </p:grpSpPr>
        <p:pic>
          <p:nvPicPr>
            <p:cNvPr id="898" name="Google Shape;898;p106"/>
            <p:cNvPicPr preferRelativeResize="0"/>
            <p:nvPr/>
          </p:nvPicPr>
          <p:blipFill rotWithShape="1">
            <a:blip r:embed="rId3">
              <a:alphaModFix/>
            </a:blip>
            <a:srcRect b="16618" l="209" r="0" t="0"/>
            <a:stretch/>
          </p:blipFill>
          <p:spPr>
            <a:xfrm>
              <a:off x="170700" y="3378800"/>
              <a:ext cx="8820900" cy="2070376"/>
            </a:xfrm>
            <a:prstGeom prst="rect">
              <a:avLst/>
            </a:prstGeom>
            <a:noFill/>
            <a:ln cap="flat" cmpd="sng" w="19050">
              <a:solidFill>
                <a:schemeClr val="dk2"/>
              </a:solidFill>
              <a:prstDash val="solid"/>
              <a:round/>
              <a:headEnd len="sm" w="sm" type="none"/>
              <a:tailEnd len="sm" w="sm" type="none"/>
            </a:ln>
          </p:spPr>
        </p:pic>
        <p:sp>
          <p:nvSpPr>
            <p:cNvPr id="899" name="Google Shape;899;p106"/>
            <p:cNvSpPr/>
            <p:nvPr/>
          </p:nvSpPr>
          <p:spPr>
            <a:xfrm>
              <a:off x="1586250" y="3382825"/>
              <a:ext cx="1262100" cy="27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106"/>
          <p:cNvSpPr txBox="1"/>
          <p:nvPr/>
        </p:nvSpPr>
        <p:spPr>
          <a:xfrm>
            <a:off x="161550" y="5169951"/>
            <a:ext cx="8820900" cy="122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 sz="1800">
                <a:solidFill>
                  <a:srgbClr val="353535"/>
                </a:solidFill>
                <a:latin typeface="Open Sans"/>
                <a:ea typeface="Open Sans"/>
                <a:cs typeface="Open Sans"/>
                <a:sym typeface="Open Sans"/>
              </a:rPr>
              <a:t>The output tells us that we have modified the README.md file. At the bottom, it tells us that we have not added any changes to commit. Let's do that now! </a:t>
            </a:r>
            <a:endParaRPr sz="1800">
              <a:solidFill>
                <a:srgbClr val="353535"/>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4"/>
          <p:cNvSpPr txBox="1"/>
          <p:nvPr/>
        </p:nvSpPr>
        <p:spPr>
          <a:xfrm>
            <a:off x="817350" y="2587800"/>
            <a:ext cx="7509300" cy="16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that you understand how it works, let's get started! </a:t>
            </a:r>
            <a:endParaRPr b="1" sz="2800">
              <a:solidFill>
                <a:schemeClr val="lt1"/>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107"/>
          <p:cNvSpPr txBox="1"/>
          <p:nvPr/>
        </p:nvSpPr>
        <p:spPr>
          <a:xfrm>
            <a:off x="196050" y="1984874"/>
            <a:ext cx="8751900" cy="724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6"/>
            </a:pPr>
            <a:r>
              <a:rPr lang="en" sz="1800">
                <a:solidFill>
                  <a:srgbClr val="353535"/>
                </a:solidFill>
                <a:latin typeface="Open Sans"/>
                <a:ea typeface="Open Sans"/>
                <a:cs typeface="Open Sans"/>
                <a:sym typeface="Open Sans"/>
              </a:rPr>
              <a:t>Type the command below. This command gets your changes ready to be committed. </a:t>
            </a:r>
            <a:endParaRPr sz="1800">
              <a:solidFill>
                <a:srgbClr val="353535"/>
              </a:solidFill>
              <a:latin typeface="Open Sans"/>
              <a:ea typeface="Open Sans"/>
              <a:cs typeface="Open Sans"/>
              <a:sym typeface="Open Sans"/>
            </a:endParaRPr>
          </a:p>
        </p:txBody>
      </p:sp>
      <p:sp>
        <p:nvSpPr>
          <p:cNvPr id="906" name="Google Shape;906;p10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pic>
        <p:nvPicPr>
          <p:cNvPr id="907" name="Google Shape;907;p107"/>
          <p:cNvPicPr preferRelativeResize="0"/>
          <p:nvPr/>
        </p:nvPicPr>
        <p:blipFill rotWithShape="1">
          <a:blip r:embed="rId3">
            <a:alphaModFix/>
          </a:blip>
          <a:srcRect b="0" l="990" r="0" t="6261"/>
          <a:stretch/>
        </p:blipFill>
        <p:spPr>
          <a:xfrm>
            <a:off x="196050" y="3213888"/>
            <a:ext cx="8751900" cy="1033950"/>
          </a:xfrm>
          <a:prstGeom prst="rect">
            <a:avLst/>
          </a:prstGeom>
          <a:noFill/>
          <a:ln cap="flat" cmpd="sng" w="19050">
            <a:solidFill>
              <a:schemeClr val="dk2"/>
            </a:solidFill>
            <a:prstDash val="solid"/>
            <a:round/>
            <a:headEnd len="sm" w="sm" type="none"/>
            <a:tailEnd len="sm" w="sm" type="none"/>
          </a:ln>
        </p:spPr>
      </p:pic>
      <p:sp>
        <p:nvSpPr>
          <p:cNvPr id="908" name="Google Shape;908;p107"/>
          <p:cNvSpPr/>
          <p:nvPr/>
        </p:nvSpPr>
        <p:spPr>
          <a:xfrm>
            <a:off x="3640125" y="3493675"/>
            <a:ext cx="5074200" cy="59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08"/>
          <p:cNvSpPr txBox="1"/>
          <p:nvPr/>
        </p:nvSpPr>
        <p:spPr>
          <a:xfrm>
            <a:off x="196050" y="1984874"/>
            <a:ext cx="8751900" cy="724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If you enter </a:t>
            </a:r>
            <a:r>
              <a:rPr lang="en" sz="1800">
                <a:solidFill>
                  <a:srgbClr val="353535"/>
                </a:solidFill>
                <a:latin typeface="Courier New"/>
                <a:ea typeface="Courier New"/>
                <a:cs typeface="Courier New"/>
                <a:sym typeface="Courier New"/>
              </a:rPr>
              <a:t>git status</a:t>
            </a:r>
            <a:r>
              <a:rPr lang="en" sz="1800">
                <a:solidFill>
                  <a:srgbClr val="353535"/>
                </a:solidFill>
                <a:latin typeface="Open Sans"/>
                <a:ea typeface="Open Sans"/>
                <a:cs typeface="Open Sans"/>
                <a:sym typeface="Open Sans"/>
              </a:rPr>
              <a:t> again, you will see that now the changes you made to </a:t>
            </a:r>
            <a:r>
              <a:rPr lang="en" sz="1800">
                <a:solidFill>
                  <a:srgbClr val="353535"/>
                </a:solidFill>
                <a:latin typeface="Consolas"/>
                <a:ea typeface="Consolas"/>
                <a:cs typeface="Consolas"/>
                <a:sym typeface="Consolas"/>
              </a:rPr>
              <a:t>README.md </a:t>
            </a:r>
            <a:r>
              <a:rPr lang="en" sz="1800">
                <a:solidFill>
                  <a:srgbClr val="353535"/>
                </a:solidFill>
                <a:latin typeface="Open Sans"/>
                <a:ea typeface="Open Sans"/>
                <a:cs typeface="Open Sans"/>
                <a:sym typeface="Open Sans"/>
              </a:rPr>
              <a:t>are ready to be committed! </a:t>
            </a:r>
            <a:endParaRPr sz="1800">
              <a:solidFill>
                <a:srgbClr val="353535"/>
              </a:solidFill>
              <a:latin typeface="Open Sans"/>
              <a:ea typeface="Open Sans"/>
              <a:cs typeface="Open Sans"/>
              <a:sym typeface="Open Sans"/>
            </a:endParaRPr>
          </a:p>
        </p:txBody>
      </p:sp>
      <p:sp>
        <p:nvSpPr>
          <p:cNvPr id="914" name="Google Shape;914;p10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pic>
        <p:nvPicPr>
          <p:cNvPr id="915" name="Google Shape;915;p108"/>
          <p:cNvPicPr preferRelativeResize="0"/>
          <p:nvPr/>
        </p:nvPicPr>
        <p:blipFill>
          <a:blip r:embed="rId3">
            <a:alphaModFix/>
          </a:blip>
          <a:stretch>
            <a:fillRect/>
          </a:stretch>
        </p:blipFill>
        <p:spPr>
          <a:xfrm>
            <a:off x="152400" y="3185674"/>
            <a:ext cx="8839201" cy="2847128"/>
          </a:xfrm>
          <a:prstGeom prst="rect">
            <a:avLst/>
          </a:prstGeom>
          <a:noFill/>
          <a:ln cap="flat" cmpd="sng" w="19050">
            <a:solidFill>
              <a:schemeClr val="dk2"/>
            </a:solidFill>
            <a:prstDash val="solid"/>
            <a:round/>
            <a:headEnd len="sm" w="sm" type="none"/>
            <a:tailEnd len="sm" w="sm" type="none"/>
          </a:ln>
        </p:spPr>
      </p:pic>
      <p:sp>
        <p:nvSpPr>
          <p:cNvPr id="916" name="Google Shape;916;p108"/>
          <p:cNvSpPr/>
          <p:nvPr/>
        </p:nvSpPr>
        <p:spPr>
          <a:xfrm>
            <a:off x="2326375" y="3204825"/>
            <a:ext cx="1940400" cy="32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09"/>
          <p:cNvSpPr txBox="1"/>
          <p:nvPr/>
        </p:nvSpPr>
        <p:spPr>
          <a:xfrm>
            <a:off x="196050" y="1984876"/>
            <a:ext cx="8751900" cy="144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When you commit changes, you will include a commit message. This message should be descriptive of your changes. It's also a standard practice for your first commit to be "first commit." </a:t>
            </a:r>
            <a:endParaRPr sz="1800">
              <a:solidFill>
                <a:srgbClr val="353535"/>
              </a:solidFill>
              <a:latin typeface="Open Sans"/>
              <a:ea typeface="Open Sans"/>
              <a:cs typeface="Open Sans"/>
              <a:sym typeface="Open Sans"/>
            </a:endParaRPr>
          </a:p>
        </p:txBody>
      </p:sp>
      <p:sp>
        <p:nvSpPr>
          <p:cNvPr id="922" name="Google Shape;922;p10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grpSp>
        <p:nvGrpSpPr>
          <p:cNvPr id="923" name="Google Shape;923;p109"/>
          <p:cNvGrpSpPr/>
          <p:nvPr/>
        </p:nvGrpSpPr>
        <p:grpSpPr>
          <a:xfrm>
            <a:off x="152400" y="3772546"/>
            <a:ext cx="8839200" cy="1549776"/>
            <a:chOff x="152400" y="3360496"/>
            <a:chExt cx="8839200" cy="1549776"/>
          </a:xfrm>
        </p:grpSpPr>
        <p:pic>
          <p:nvPicPr>
            <p:cNvPr id="924" name="Google Shape;924;p109"/>
            <p:cNvPicPr preferRelativeResize="0"/>
            <p:nvPr/>
          </p:nvPicPr>
          <p:blipFill rotWithShape="1">
            <a:blip r:embed="rId3">
              <a:alphaModFix/>
            </a:blip>
            <a:srcRect b="0" l="0" r="0" t="56220"/>
            <a:stretch/>
          </p:blipFill>
          <p:spPr>
            <a:xfrm>
              <a:off x="152400" y="3360496"/>
              <a:ext cx="8839200" cy="1549776"/>
            </a:xfrm>
            <a:prstGeom prst="rect">
              <a:avLst/>
            </a:prstGeom>
            <a:noFill/>
            <a:ln cap="flat" cmpd="sng" w="19050">
              <a:solidFill>
                <a:schemeClr val="dk2"/>
              </a:solidFill>
              <a:prstDash val="solid"/>
              <a:round/>
              <a:headEnd len="sm" w="sm" type="none"/>
              <a:tailEnd len="sm" w="sm" type="none"/>
            </a:ln>
          </p:spPr>
        </p:pic>
        <p:sp>
          <p:nvSpPr>
            <p:cNvPr id="925" name="Google Shape;925;p109"/>
            <p:cNvSpPr/>
            <p:nvPr/>
          </p:nvSpPr>
          <p:spPr>
            <a:xfrm>
              <a:off x="2066525" y="3472175"/>
              <a:ext cx="4356000" cy="32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110"/>
          <p:cNvSpPr txBox="1"/>
          <p:nvPr/>
        </p:nvSpPr>
        <p:spPr>
          <a:xfrm>
            <a:off x="196050" y="1756275"/>
            <a:ext cx="8751900" cy="178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9"/>
            </a:pPr>
            <a:r>
              <a:rPr lang="en" sz="1800">
                <a:solidFill>
                  <a:srgbClr val="353535"/>
                </a:solidFill>
                <a:latin typeface="Open Sans"/>
                <a:ea typeface="Open Sans"/>
                <a:cs typeface="Open Sans"/>
                <a:sym typeface="Open Sans"/>
              </a:rPr>
              <a:t>Now for a cool GitHub trick. We want to push the changes that we have committed up to GitHub. Type </a:t>
            </a:r>
            <a:r>
              <a:rPr lang="en" sz="1800">
                <a:solidFill>
                  <a:srgbClr val="353535"/>
                </a:solidFill>
                <a:latin typeface="Consolas"/>
                <a:ea typeface="Consolas"/>
                <a:cs typeface="Consolas"/>
                <a:sym typeface="Consolas"/>
              </a:rPr>
              <a:t>git push</a:t>
            </a:r>
            <a:r>
              <a:rPr lang="en" sz="1800">
                <a:solidFill>
                  <a:srgbClr val="353535"/>
                </a:solidFill>
                <a:latin typeface="Open Sans"/>
                <a:ea typeface="Open Sans"/>
                <a:cs typeface="Open Sans"/>
                <a:sym typeface="Open Sans"/>
              </a:rPr>
              <a:t>. </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Git will tell you the correct command! Copy and paste the command to add your local branch to GitHub and commit your changes. </a:t>
            </a:r>
            <a:endParaRPr sz="1800">
              <a:solidFill>
                <a:srgbClr val="353535"/>
              </a:solidFill>
              <a:latin typeface="Open Sans"/>
              <a:ea typeface="Open Sans"/>
              <a:cs typeface="Open Sans"/>
              <a:sym typeface="Open Sans"/>
            </a:endParaRPr>
          </a:p>
        </p:txBody>
      </p:sp>
      <p:sp>
        <p:nvSpPr>
          <p:cNvPr id="931" name="Google Shape;931;p11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pic>
        <p:nvPicPr>
          <p:cNvPr id="932" name="Google Shape;932;p110"/>
          <p:cNvPicPr preferRelativeResize="0"/>
          <p:nvPr/>
        </p:nvPicPr>
        <p:blipFill>
          <a:blip r:embed="rId3">
            <a:alphaModFix/>
          </a:blip>
          <a:stretch>
            <a:fillRect/>
          </a:stretch>
        </p:blipFill>
        <p:spPr>
          <a:xfrm>
            <a:off x="152400" y="4139776"/>
            <a:ext cx="8839200" cy="2062480"/>
          </a:xfrm>
          <a:prstGeom prst="rect">
            <a:avLst/>
          </a:prstGeom>
          <a:noFill/>
          <a:ln cap="flat" cmpd="sng" w="19050">
            <a:solidFill>
              <a:schemeClr val="dk2"/>
            </a:solidFill>
            <a:prstDash val="solid"/>
            <a:round/>
            <a:headEnd len="sm" w="sm" type="none"/>
            <a:tailEnd len="sm" w="sm" type="none"/>
          </a:ln>
        </p:spPr>
      </p:pic>
      <p:sp>
        <p:nvSpPr>
          <p:cNvPr id="933" name="Google Shape;933;p110"/>
          <p:cNvSpPr/>
          <p:nvPr/>
        </p:nvSpPr>
        <p:spPr>
          <a:xfrm>
            <a:off x="1820800" y="4153525"/>
            <a:ext cx="12399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10"/>
          <p:cNvSpPr/>
          <p:nvPr/>
        </p:nvSpPr>
        <p:spPr>
          <a:xfrm>
            <a:off x="614500" y="5158775"/>
            <a:ext cx="5964600" cy="36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11"/>
          <p:cNvSpPr txBox="1"/>
          <p:nvPr/>
        </p:nvSpPr>
        <p:spPr>
          <a:xfrm>
            <a:off x="1035450" y="1908675"/>
            <a:ext cx="7073100" cy="1484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You'll need to enter your GitHub username and password. </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r>
              <a:rPr b="1" lang="en" sz="1800" u="sng">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When typing your password, you won't see anything. </a:t>
            </a:r>
            <a:endParaRPr sz="1800">
              <a:solidFill>
                <a:srgbClr val="353535"/>
              </a:solidFill>
              <a:latin typeface="Open Sans"/>
              <a:ea typeface="Open Sans"/>
              <a:cs typeface="Open Sans"/>
              <a:sym typeface="Open Sans"/>
            </a:endParaRPr>
          </a:p>
        </p:txBody>
      </p:sp>
      <p:sp>
        <p:nvSpPr>
          <p:cNvPr id="940" name="Google Shape;940;p11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pic>
        <p:nvPicPr>
          <p:cNvPr id="941" name="Google Shape;941;p111"/>
          <p:cNvPicPr preferRelativeResize="0"/>
          <p:nvPr/>
        </p:nvPicPr>
        <p:blipFill>
          <a:blip r:embed="rId3">
            <a:alphaModFix/>
          </a:blip>
          <a:stretch>
            <a:fillRect/>
          </a:stretch>
        </p:blipFill>
        <p:spPr>
          <a:xfrm>
            <a:off x="196050" y="3640575"/>
            <a:ext cx="8751898" cy="132445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12"/>
          <p:cNvSpPr txBox="1"/>
          <p:nvPr/>
        </p:nvSpPr>
        <p:spPr>
          <a:xfrm>
            <a:off x="196050" y="1908675"/>
            <a:ext cx="8751900" cy="1484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11"/>
            </a:pPr>
            <a:r>
              <a:rPr lang="en" sz="1800">
                <a:solidFill>
                  <a:srgbClr val="353535"/>
                </a:solidFill>
                <a:latin typeface="Open Sans"/>
                <a:ea typeface="Open Sans"/>
                <a:cs typeface="Open Sans"/>
                <a:sym typeface="Open Sans"/>
              </a:rPr>
              <a:t>You will see this output. Now you can create a pull request in the browser like you did before by going to the URL provided. </a:t>
            </a:r>
            <a:endParaRPr sz="1800">
              <a:solidFill>
                <a:srgbClr val="353535"/>
              </a:solidFill>
              <a:latin typeface="Open Sans"/>
              <a:ea typeface="Open Sans"/>
              <a:cs typeface="Open Sans"/>
              <a:sym typeface="Open Sans"/>
            </a:endParaRPr>
          </a:p>
        </p:txBody>
      </p:sp>
      <p:sp>
        <p:nvSpPr>
          <p:cNvPr id="947" name="Google Shape;947;p11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pic>
        <p:nvPicPr>
          <p:cNvPr id="948" name="Google Shape;948;p112"/>
          <p:cNvPicPr preferRelativeResize="0"/>
          <p:nvPr/>
        </p:nvPicPr>
        <p:blipFill>
          <a:blip r:embed="rId3">
            <a:alphaModFix/>
          </a:blip>
          <a:stretch>
            <a:fillRect/>
          </a:stretch>
        </p:blipFill>
        <p:spPr>
          <a:xfrm>
            <a:off x="152400" y="3240375"/>
            <a:ext cx="8839200" cy="240789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13"/>
          <p:cNvSpPr txBox="1"/>
          <p:nvPr/>
        </p:nvSpPr>
        <p:spPr>
          <a:xfrm>
            <a:off x="2498850" y="1993825"/>
            <a:ext cx="4146300" cy="82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startAt="12"/>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Compare &amp; 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
        <p:nvSpPr>
          <p:cNvPr id="954" name="Google Shape;954;p11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pic>
        <p:nvPicPr>
          <p:cNvPr id="955" name="Google Shape;955;p113"/>
          <p:cNvPicPr preferRelativeResize="0"/>
          <p:nvPr/>
        </p:nvPicPr>
        <p:blipFill>
          <a:blip r:embed="rId3">
            <a:alphaModFix/>
          </a:blip>
          <a:stretch>
            <a:fillRect/>
          </a:stretch>
        </p:blipFill>
        <p:spPr>
          <a:xfrm>
            <a:off x="1288350" y="2932850"/>
            <a:ext cx="6567298" cy="2855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14"/>
          <p:cNvSpPr txBox="1"/>
          <p:nvPr/>
        </p:nvSpPr>
        <p:spPr>
          <a:xfrm>
            <a:off x="399300" y="1908675"/>
            <a:ext cx="8345400" cy="82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startAt="13"/>
            </a:pPr>
            <a:r>
              <a:rPr lang="en" sz="1800">
                <a:solidFill>
                  <a:srgbClr val="353535"/>
                </a:solidFill>
                <a:latin typeface="Open Sans"/>
                <a:ea typeface="Open Sans"/>
                <a:cs typeface="Open Sans"/>
                <a:sym typeface="Open Sans"/>
              </a:rPr>
              <a:t>Name your pull request appropriately, then select </a:t>
            </a:r>
            <a:r>
              <a:rPr b="1" lang="en" sz="1800">
                <a:solidFill>
                  <a:srgbClr val="5EA5E5"/>
                </a:solidFill>
                <a:latin typeface="Open Sans"/>
                <a:ea typeface="Open Sans"/>
                <a:cs typeface="Open Sans"/>
                <a:sym typeface="Open Sans"/>
              </a:rPr>
              <a:t>Create 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
        <p:nvSpPr>
          <p:cNvPr id="961" name="Google Shape;961;p11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pic>
        <p:nvPicPr>
          <p:cNvPr id="962" name="Google Shape;962;p114"/>
          <p:cNvPicPr preferRelativeResize="0"/>
          <p:nvPr/>
        </p:nvPicPr>
        <p:blipFill>
          <a:blip r:embed="rId3">
            <a:alphaModFix/>
          </a:blip>
          <a:stretch>
            <a:fillRect/>
          </a:stretch>
        </p:blipFill>
        <p:spPr>
          <a:xfrm>
            <a:off x="1670800" y="2715950"/>
            <a:ext cx="5802402" cy="35153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15"/>
          <p:cNvSpPr txBox="1"/>
          <p:nvPr/>
        </p:nvSpPr>
        <p:spPr>
          <a:xfrm>
            <a:off x="1123950" y="1806963"/>
            <a:ext cx="6896100" cy="82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14"/>
            </a:pPr>
            <a:r>
              <a:rPr lang="en" sz="1800">
                <a:solidFill>
                  <a:srgbClr val="353535"/>
                </a:solidFill>
                <a:latin typeface="Open Sans"/>
                <a:ea typeface="Open Sans"/>
                <a:cs typeface="Open Sans"/>
                <a:sym typeface="Open Sans"/>
              </a:rPr>
              <a:t>Finally, because you own the repo, you'll be able to merge your own pull request. </a:t>
            </a:r>
            <a:endParaRPr sz="1800">
              <a:solidFill>
                <a:srgbClr val="353535"/>
              </a:solidFill>
              <a:latin typeface="Open Sans"/>
              <a:ea typeface="Open Sans"/>
              <a:cs typeface="Open Sans"/>
              <a:sym typeface="Open Sans"/>
            </a:endParaRPr>
          </a:p>
        </p:txBody>
      </p:sp>
      <p:sp>
        <p:nvSpPr>
          <p:cNvPr id="968" name="Google Shape;968;p11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grpSp>
        <p:nvGrpSpPr>
          <p:cNvPr id="969" name="Google Shape;969;p115"/>
          <p:cNvGrpSpPr/>
          <p:nvPr/>
        </p:nvGrpSpPr>
        <p:grpSpPr>
          <a:xfrm>
            <a:off x="1886963" y="2883375"/>
            <a:ext cx="5370069" cy="3515326"/>
            <a:chOff x="1886963" y="3188175"/>
            <a:chExt cx="5370069" cy="3515326"/>
          </a:xfrm>
        </p:grpSpPr>
        <p:pic>
          <p:nvPicPr>
            <p:cNvPr id="970" name="Google Shape;970;p115"/>
            <p:cNvPicPr preferRelativeResize="0"/>
            <p:nvPr/>
          </p:nvPicPr>
          <p:blipFill>
            <a:blip r:embed="rId3">
              <a:alphaModFix/>
            </a:blip>
            <a:stretch>
              <a:fillRect/>
            </a:stretch>
          </p:blipFill>
          <p:spPr>
            <a:xfrm>
              <a:off x="1886963" y="3188175"/>
              <a:ext cx="5370069" cy="3515326"/>
            </a:xfrm>
            <a:prstGeom prst="rect">
              <a:avLst/>
            </a:prstGeom>
            <a:noFill/>
            <a:ln cap="flat" cmpd="sng" w="19050">
              <a:solidFill>
                <a:schemeClr val="dk2"/>
              </a:solidFill>
              <a:prstDash val="solid"/>
              <a:round/>
              <a:headEnd len="sm" w="sm" type="none"/>
              <a:tailEnd len="sm" w="sm" type="none"/>
            </a:ln>
          </p:spPr>
        </p:pic>
        <p:sp>
          <p:nvSpPr>
            <p:cNvPr id="971" name="Google Shape;971;p115"/>
            <p:cNvSpPr/>
            <p:nvPr/>
          </p:nvSpPr>
          <p:spPr>
            <a:xfrm>
              <a:off x="2368100" y="6331550"/>
              <a:ext cx="994200" cy="27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116"/>
          <p:cNvSpPr txBox="1"/>
          <p:nvPr/>
        </p:nvSpPr>
        <p:spPr>
          <a:xfrm>
            <a:off x="777150" y="1837925"/>
            <a:ext cx="7589700" cy="82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15"/>
            </a:pPr>
            <a:r>
              <a:rPr lang="en" sz="1800">
                <a:solidFill>
                  <a:srgbClr val="353535"/>
                </a:solidFill>
                <a:latin typeface="Open Sans"/>
                <a:ea typeface="Open Sans"/>
                <a:cs typeface="Open Sans"/>
                <a:sym typeface="Open Sans"/>
              </a:rPr>
              <a:t>Now you want to make sure that your local master branch matches the master branch on GitHub. Return to your terminal and type the command below. </a:t>
            </a:r>
            <a:endParaRPr sz="1800">
              <a:solidFill>
                <a:srgbClr val="353535"/>
              </a:solidFill>
              <a:latin typeface="Open Sans"/>
              <a:ea typeface="Open Sans"/>
              <a:cs typeface="Open Sans"/>
              <a:sym typeface="Open Sans"/>
            </a:endParaRPr>
          </a:p>
        </p:txBody>
      </p:sp>
      <p:sp>
        <p:nvSpPr>
          <p:cNvPr id="977" name="Google Shape;977;p11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grpSp>
        <p:nvGrpSpPr>
          <p:cNvPr id="978" name="Google Shape;978;p116"/>
          <p:cNvGrpSpPr/>
          <p:nvPr/>
        </p:nvGrpSpPr>
        <p:grpSpPr>
          <a:xfrm>
            <a:off x="365625" y="3554900"/>
            <a:ext cx="8412751" cy="1007925"/>
            <a:chOff x="365625" y="3402500"/>
            <a:chExt cx="8412751" cy="1007925"/>
          </a:xfrm>
        </p:grpSpPr>
        <p:pic>
          <p:nvPicPr>
            <p:cNvPr id="979" name="Google Shape;979;p116"/>
            <p:cNvPicPr preferRelativeResize="0"/>
            <p:nvPr/>
          </p:nvPicPr>
          <p:blipFill rotWithShape="1">
            <a:blip r:embed="rId3">
              <a:alphaModFix/>
            </a:blip>
            <a:srcRect b="71327" l="0" r="0" t="0"/>
            <a:stretch/>
          </p:blipFill>
          <p:spPr>
            <a:xfrm>
              <a:off x="365625" y="3402500"/>
              <a:ext cx="8412751" cy="1007925"/>
            </a:xfrm>
            <a:prstGeom prst="rect">
              <a:avLst/>
            </a:prstGeom>
            <a:noFill/>
            <a:ln cap="flat" cmpd="sng" w="19050">
              <a:solidFill>
                <a:schemeClr val="dk2"/>
              </a:solidFill>
              <a:prstDash val="solid"/>
              <a:round/>
              <a:headEnd len="sm" w="sm" type="none"/>
              <a:tailEnd len="sm" w="sm" type="none"/>
            </a:ln>
          </p:spPr>
        </p:pic>
        <p:sp>
          <p:nvSpPr>
            <p:cNvPr id="980" name="Google Shape;980;p116"/>
            <p:cNvSpPr/>
            <p:nvPr/>
          </p:nvSpPr>
          <p:spPr>
            <a:xfrm>
              <a:off x="1720275" y="3784925"/>
              <a:ext cx="2122200" cy="21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45"/>
          <p:cNvPicPr preferRelativeResize="0"/>
          <p:nvPr/>
        </p:nvPicPr>
        <p:blipFill>
          <a:blip r:embed="rId3">
            <a:alphaModFix/>
          </a:blip>
          <a:stretch>
            <a:fillRect/>
          </a:stretch>
        </p:blipFill>
        <p:spPr>
          <a:xfrm>
            <a:off x="1343550" y="2669258"/>
            <a:ext cx="390525" cy="228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17"/>
          <p:cNvSpPr txBox="1"/>
          <p:nvPr/>
        </p:nvSpPr>
        <p:spPr>
          <a:xfrm>
            <a:off x="595350" y="1897825"/>
            <a:ext cx="7953300" cy="1135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16"/>
            </a:pPr>
            <a:r>
              <a:rPr lang="en" sz="1800">
                <a:solidFill>
                  <a:srgbClr val="353535"/>
                </a:solidFill>
                <a:latin typeface="Open Sans"/>
                <a:ea typeface="Open Sans"/>
                <a:cs typeface="Open Sans"/>
                <a:sym typeface="Open Sans"/>
              </a:rPr>
              <a:t>Finally, pull the changes on master down to your local repo with the command below. </a:t>
            </a:r>
            <a:endParaRPr sz="1800">
              <a:solidFill>
                <a:srgbClr val="353535"/>
              </a:solidFill>
              <a:latin typeface="Open Sans"/>
              <a:ea typeface="Open Sans"/>
              <a:cs typeface="Open Sans"/>
              <a:sym typeface="Open Sans"/>
            </a:endParaRPr>
          </a:p>
        </p:txBody>
      </p:sp>
      <p:sp>
        <p:nvSpPr>
          <p:cNvPr id="986" name="Google Shape;986;p11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grpSp>
        <p:nvGrpSpPr>
          <p:cNvPr id="987" name="Google Shape;987;p117"/>
          <p:cNvGrpSpPr/>
          <p:nvPr/>
        </p:nvGrpSpPr>
        <p:grpSpPr>
          <a:xfrm>
            <a:off x="196050" y="3120675"/>
            <a:ext cx="8751898" cy="2620910"/>
            <a:chOff x="196050" y="3349275"/>
            <a:chExt cx="8751898" cy="2620910"/>
          </a:xfrm>
        </p:grpSpPr>
        <p:pic>
          <p:nvPicPr>
            <p:cNvPr id="988" name="Google Shape;988;p117"/>
            <p:cNvPicPr preferRelativeResize="0"/>
            <p:nvPr/>
          </p:nvPicPr>
          <p:blipFill rotWithShape="1">
            <a:blip r:embed="rId3">
              <a:alphaModFix/>
            </a:blip>
            <a:srcRect b="0" l="0" r="0" t="28330"/>
            <a:stretch/>
          </p:blipFill>
          <p:spPr>
            <a:xfrm>
              <a:off x="196050" y="3349275"/>
              <a:ext cx="8751898" cy="2620910"/>
            </a:xfrm>
            <a:prstGeom prst="rect">
              <a:avLst/>
            </a:prstGeom>
            <a:noFill/>
            <a:ln cap="flat" cmpd="sng" w="19050">
              <a:solidFill>
                <a:schemeClr val="dk2"/>
              </a:solidFill>
              <a:prstDash val="solid"/>
              <a:round/>
              <a:headEnd len="sm" w="sm" type="none"/>
              <a:tailEnd len="sm" w="sm" type="none"/>
            </a:ln>
          </p:spPr>
        </p:pic>
        <p:sp>
          <p:nvSpPr>
            <p:cNvPr id="989" name="Google Shape;989;p117"/>
            <p:cNvSpPr/>
            <p:nvPr/>
          </p:nvSpPr>
          <p:spPr>
            <a:xfrm>
              <a:off x="1619750" y="3349325"/>
              <a:ext cx="1005300" cy="21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11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make a change! </a:t>
            </a:r>
            <a:endParaRPr b="1" sz="3000">
              <a:solidFill>
                <a:srgbClr val="000000"/>
              </a:solidFill>
              <a:latin typeface="Open Sans"/>
              <a:ea typeface="Open Sans"/>
              <a:cs typeface="Open Sans"/>
              <a:sym typeface="Open Sans"/>
            </a:endParaRPr>
          </a:p>
        </p:txBody>
      </p:sp>
      <p:pic>
        <p:nvPicPr>
          <p:cNvPr id="995" name="Google Shape;995;p118"/>
          <p:cNvPicPr preferRelativeResize="0"/>
          <p:nvPr/>
        </p:nvPicPr>
        <p:blipFill>
          <a:blip r:embed="rId3">
            <a:alphaModFix/>
          </a:blip>
          <a:stretch>
            <a:fillRect/>
          </a:stretch>
        </p:blipFill>
        <p:spPr>
          <a:xfrm>
            <a:off x="1774386" y="2564300"/>
            <a:ext cx="5595224" cy="3782324"/>
          </a:xfrm>
          <a:prstGeom prst="rect">
            <a:avLst/>
          </a:prstGeom>
          <a:noFill/>
          <a:ln cap="flat" cmpd="sng" w="19050">
            <a:solidFill>
              <a:schemeClr val="dk2"/>
            </a:solidFill>
            <a:prstDash val="solid"/>
            <a:round/>
            <a:headEnd len="sm" w="sm" type="none"/>
            <a:tailEnd len="sm" w="sm" type="none"/>
          </a:ln>
        </p:spPr>
      </p:pic>
      <p:sp>
        <p:nvSpPr>
          <p:cNvPr id="996" name="Google Shape;996;p118"/>
          <p:cNvSpPr txBox="1"/>
          <p:nvPr/>
        </p:nvSpPr>
        <p:spPr>
          <a:xfrm>
            <a:off x="196050" y="1793450"/>
            <a:ext cx="8751900" cy="51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353535"/>
                </a:solidFill>
                <a:latin typeface="Open Sans"/>
                <a:ea typeface="Open Sans"/>
                <a:cs typeface="Open Sans"/>
                <a:sym typeface="Open Sans"/>
              </a:rPr>
              <a:t>Now you should be able to see your changes in the browser!</a:t>
            </a:r>
            <a:endParaRPr sz="1800">
              <a:solidFill>
                <a:srgbClr val="353535"/>
              </a:solidFill>
              <a:latin typeface="Open Sans"/>
              <a:ea typeface="Open Sans"/>
              <a:cs typeface="Open Sans"/>
              <a:sym typeface="Open Sans"/>
            </a:endParaRPr>
          </a:p>
          <a:p>
            <a:pPr indent="0" lvl="0" marL="0" rtl="0" algn="ctr">
              <a:lnSpc>
                <a:spcPct val="115000"/>
              </a:lnSpc>
              <a:spcBef>
                <a:spcPts val="1000"/>
              </a:spcBef>
              <a:spcAft>
                <a:spcPts val="1000"/>
              </a:spcAft>
              <a:buNone/>
            </a:pPr>
            <a:r>
              <a:t/>
            </a:r>
            <a:endParaRPr sz="1800">
              <a:solidFill>
                <a:srgbClr val="353535"/>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pic>
        <p:nvPicPr>
          <p:cNvPr id="1001" name="Google Shape;1001;p119"/>
          <p:cNvPicPr preferRelativeResize="0"/>
          <p:nvPr/>
        </p:nvPicPr>
        <p:blipFill>
          <a:blip r:embed="rId3">
            <a:alphaModFix/>
          </a:blip>
          <a:stretch>
            <a:fillRect/>
          </a:stretch>
        </p:blipFill>
        <p:spPr>
          <a:xfrm>
            <a:off x="1156150" y="4312383"/>
            <a:ext cx="390525" cy="228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120"/>
          <p:cNvSpPr txBox="1"/>
          <p:nvPr/>
        </p:nvSpPr>
        <p:spPr>
          <a:xfrm>
            <a:off x="161550" y="20543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Let's recap quickly...</a:t>
            </a:r>
            <a:endParaRPr b="1" i="1" sz="3000">
              <a:solidFill>
                <a:srgbClr val="353535"/>
              </a:solidFill>
              <a:latin typeface="Open Sans"/>
              <a:ea typeface="Open Sans"/>
              <a:cs typeface="Open Sans"/>
              <a:sym typeface="Open Sans"/>
            </a:endParaRPr>
          </a:p>
        </p:txBody>
      </p:sp>
      <p:grpSp>
        <p:nvGrpSpPr>
          <p:cNvPr id="1007" name="Google Shape;1007;p120"/>
          <p:cNvGrpSpPr/>
          <p:nvPr/>
        </p:nvGrpSpPr>
        <p:grpSpPr>
          <a:xfrm>
            <a:off x="815413" y="3194525"/>
            <a:ext cx="7326150" cy="1028100"/>
            <a:chOff x="876675" y="1974900"/>
            <a:chExt cx="7326150" cy="1028100"/>
          </a:xfrm>
        </p:grpSpPr>
        <p:sp>
          <p:nvSpPr>
            <p:cNvPr id="1008" name="Google Shape;1008;p120"/>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09" name="Google Shape;1009;p120"/>
            <p:cNvSpPr txBox="1"/>
            <p:nvPr/>
          </p:nvSpPr>
          <p:spPr>
            <a:xfrm>
              <a:off x="1714725" y="1974900"/>
              <a:ext cx="64881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Git is a version control system allowing multiple people to collaborate</a:t>
              </a:r>
              <a:endParaRPr sz="2400">
                <a:solidFill>
                  <a:srgbClr val="353535"/>
                </a:solidFill>
                <a:latin typeface="Open Sans"/>
                <a:ea typeface="Open Sans"/>
                <a:cs typeface="Open Sans"/>
                <a:sym typeface="Open Sans"/>
              </a:endParaRPr>
            </a:p>
          </p:txBody>
        </p:sp>
      </p:grpSp>
      <p:grpSp>
        <p:nvGrpSpPr>
          <p:cNvPr id="1010" name="Google Shape;1010;p120"/>
          <p:cNvGrpSpPr/>
          <p:nvPr/>
        </p:nvGrpSpPr>
        <p:grpSpPr>
          <a:xfrm>
            <a:off x="815413" y="4334725"/>
            <a:ext cx="7000050" cy="1028100"/>
            <a:chOff x="876675" y="3260125"/>
            <a:chExt cx="7000050" cy="1028100"/>
          </a:xfrm>
        </p:grpSpPr>
        <p:sp>
          <p:nvSpPr>
            <p:cNvPr id="1011" name="Google Shape;1011;p120"/>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12" name="Google Shape;1012;p120"/>
            <p:cNvSpPr txBox="1"/>
            <p:nvPr/>
          </p:nvSpPr>
          <p:spPr>
            <a:xfrm>
              <a:off x="1714725" y="3260125"/>
              <a:ext cx="61620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GitHub adds features to Git and provides a web interface</a:t>
              </a:r>
              <a:endParaRPr sz="2400">
                <a:solidFill>
                  <a:srgbClr val="353535"/>
                </a:solidFill>
                <a:latin typeface="Open Sans"/>
                <a:ea typeface="Open Sans"/>
                <a:cs typeface="Open Sans"/>
                <a:sym typeface="Open Sans"/>
              </a:endParaRPr>
            </a:p>
          </p:txBody>
        </p:sp>
      </p:grpSp>
      <p:grpSp>
        <p:nvGrpSpPr>
          <p:cNvPr id="1013" name="Google Shape;1013;p120"/>
          <p:cNvGrpSpPr/>
          <p:nvPr/>
        </p:nvGrpSpPr>
        <p:grpSpPr>
          <a:xfrm>
            <a:off x="813867" y="5474925"/>
            <a:ext cx="7516296" cy="752400"/>
            <a:chOff x="876675" y="4683200"/>
            <a:chExt cx="7782456" cy="752400"/>
          </a:xfrm>
        </p:grpSpPr>
        <p:sp>
          <p:nvSpPr>
            <p:cNvPr id="1014" name="Google Shape;1014;p120"/>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15" name="Google Shape;1015;p120"/>
            <p:cNvSpPr txBox="1"/>
            <p:nvPr/>
          </p:nvSpPr>
          <p:spPr>
            <a:xfrm>
              <a:off x="1714731" y="4683200"/>
              <a:ext cx="69444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Command-line Git lets you propose changes without the web interface</a:t>
              </a:r>
              <a:endParaRPr sz="2400">
                <a:solidFill>
                  <a:srgbClr val="353535"/>
                </a:solidFill>
                <a:latin typeface="Open Sans"/>
                <a:ea typeface="Open Sans"/>
                <a:cs typeface="Open Sans"/>
                <a:sym typeface="Open Sans"/>
              </a:endParaRPr>
            </a:p>
          </p:txBody>
        </p:sp>
      </p:grpSp>
      <p:pic>
        <p:nvPicPr>
          <p:cNvPr id="1016" name="Google Shape;1016;p120"/>
          <p:cNvPicPr preferRelativeResize="0"/>
          <p:nvPr/>
        </p:nvPicPr>
        <p:blipFill>
          <a:blip r:embed="rId3">
            <a:alphaModFix/>
          </a:blip>
          <a:stretch>
            <a:fillRect/>
          </a:stretch>
        </p:blipFill>
        <p:spPr>
          <a:xfrm>
            <a:off x="2671538" y="914125"/>
            <a:ext cx="3800937" cy="1028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21"/>
          <p:cNvSpPr/>
          <p:nvPr/>
        </p:nvSpPr>
        <p:spPr>
          <a:xfrm>
            <a:off x="877950" y="420122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1022" name="Google Shape;1022;p121"/>
          <p:cNvSpPr txBox="1"/>
          <p:nvPr/>
        </p:nvSpPr>
        <p:spPr>
          <a:xfrm>
            <a:off x="758550" y="269122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023" name="Google Shape;1023;p121"/>
          <p:cNvSpPr txBox="1"/>
          <p:nvPr/>
        </p:nvSpPr>
        <p:spPr>
          <a:xfrm>
            <a:off x="0" y="176305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What did you learn today?</a:t>
            </a:r>
            <a:endParaRPr b="1" sz="3000">
              <a:solidFill>
                <a:srgbClr val="FFFFFF"/>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pic>
        <p:nvPicPr>
          <p:cNvPr id="1028" name="Google Shape;1028;p122"/>
          <p:cNvPicPr preferRelativeResize="0"/>
          <p:nvPr/>
        </p:nvPicPr>
        <p:blipFill>
          <a:blip r:embed="rId3">
            <a:alphaModFix/>
          </a:blip>
          <a:stretch>
            <a:fillRect/>
          </a:stretch>
        </p:blipFill>
        <p:spPr>
          <a:xfrm>
            <a:off x="1328775" y="4871033"/>
            <a:ext cx="390525" cy="228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23"/>
          <p:cNvSpPr/>
          <p:nvPr/>
        </p:nvSpPr>
        <p:spPr>
          <a:xfrm rot="5400000">
            <a:off x="3204700" y="626025"/>
            <a:ext cx="2637300" cy="8254800"/>
          </a:xfrm>
          <a:prstGeom prst="chevron">
            <a:avLst>
              <a:gd fmla="val 20758"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23"/>
          <p:cNvSpPr/>
          <p:nvPr/>
        </p:nvSpPr>
        <p:spPr>
          <a:xfrm rot="5400000">
            <a:off x="3420175" y="-1262450"/>
            <a:ext cx="2216700" cy="82653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23"/>
          <p:cNvSpPr txBox="1"/>
          <p:nvPr/>
        </p:nvSpPr>
        <p:spPr>
          <a:xfrm>
            <a:off x="464425" y="178810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1: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Clr>
                <a:schemeClr val="dk1"/>
              </a:buClr>
              <a:buSzPts val="1100"/>
              <a:buFont typeface="Arial"/>
              <a:buNone/>
            </a:pPr>
            <a:r>
              <a:rPr lang="en" sz="2200">
                <a:solidFill>
                  <a:schemeClr val="lt1"/>
                </a:solidFill>
                <a:latin typeface="Open Sans"/>
                <a:ea typeface="Open Sans"/>
                <a:cs typeface="Open Sans"/>
                <a:sym typeface="Open Sans"/>
              </a:rPr>
              <a:t>Configure Git with credentials so you don’t have to enter your password when pushing code.</a:t>
            </a:r>
            <a:endParaRPr sz="2200">
              <a:solidFill>
                <a:srgbClr val="FFFFFF"/>
              </a:solidFill>
              <a:latin typeface="Open Sans"/>
              <a:ea typeface="Open Sans"/>
              <a:cs typeface="Open Sans"/>
              <a:sym typeface="Open Sans"/>
            </a:endParaRPr>
          </a:p>
        </p:txBody>
      </p:sp>
      <p:sp>
        <p:nvSpPr>
          <p:cNvPr id="1036" name="Google Shape;1036;p123"/>
          <p:cNvSpPr txBox="1"/>
          <p:nvPr/>
        </p:nvSpPr>
        <p:spPr>
          <a:xfrm>
            <a:off x="464425" y="385295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2: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Clr>
                <a:schemeClr val="dk1"/>
              </a:buClr>
              <a:buSzPts val="1100"/>
              <a:buFont typeface="Arial"/>
              <a:buNone/>
            </a:pPr>
            <a:r>
              <a:rPr lang="en" sz="2200">
                <a:solidFill>
                  <a:schemeClr val="lt1"/>
                </a:solidFill>
                <a:latin typeface="Open Sans"/>
                <a:ea typeface="Open Sans"/>
                <a:cs typeface="Open Sans"/>
                <a:sym typeface="Open Sans"/>
              </a:rPr>
              <a:t>Use </a:t>
            </a:r>
            <a:r>
              <a:rPr b="1" lang="en" sz="2200">
                <a:solidFill>
                  <a:schemeClr val="lt1"/>
                </a:solidFill>
                <a:latin typeface="Consolas"/>
                <a:ea typeface="Consolas"/>
                <a:cs typeface="Consolas"/>
                <a:sym typeface="Consolas"/>
              </a:rPr>
              <a:t>git stash</a:t>
            </a:r>
            <a:r>
              <a:rPr lang="en" sz="2200">
                <a:solidFill>
                  <a:schemeClr val="lt1"/>
                </a:solidFill>
                <a:latin typeface="Open Sans"/>
                <a:ea typeface="Open Sans"/>
                <a:cs typeface="Open Sans"/>
                <a:sym typeface="Open Sans"/>
              </a:rPr>
              <a:t> to move changes between branches.</a:t>
            </a:r>
            <a:endParaRPr sz="2200">
              <a:solidFill>
                <a:srgbClr val="FFFFFF"/>
              </a:solidFill>
              <a:latin typeface="Open Sans"/>
              <a:ea typeface="Open Sans"/>
              <a:cs typeface="Open Sans"/>
              <a:sym typeface="Open Sans"/>
            </a:endParaRPr>
          </a:p>
        </p:txBody>
      </p:sp>
      <p:sp>
        <p:nvSpPr>
          <p:cNvPr id="1037" name="Google Shape;1037;p123"/>
          <p:cNvSpPr txBox="1"/>
          <p:nvPr/>
        </p:nvSpPr>
        <p:spPr>
          <a:xfrm>
            <a:off x="161550" y="7305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Keep Learning: Practice Problems for Later</a:t>
            </a:r>
            <a:endParaRPr b="1" sz="3000">
              <a:solidFill>
                <a:srgbClr val="000000"/>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24"/>
          <p:cNvSpPr txBox="1"/>
          <p:nvPr/>
        </p:nvSpPr>
        <p:spPr>
          <a:xfrm>
            <a:off x="3230250" y="2305600"/>
            <a:ext cx="5445300" cy="31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FFD966"/>
                </a:solidFill>
                <a:latin typeface="Open Sans"/>
                <a:ea typeface="Open Sans"/>
                <a:cs typeface="Open Sans"/>
                <a:sym typeface="Open Sans"/>
              </a:rPr>
              <a:t>Check your email for access to:</a:t>
            </a:r>
            <a:endParaRPr b="1" sz="2200">
              <a:solidFill>
                <a:srgbClr val="FFD9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1043" name="Google Shape;1043;p124"/>
          <p:cNvSpPr txBox="1"/>
          <p:nvPr/>
        </p:nvSpPr>
        <p:spPr>
          <a:xfrm>
            <a:off x="576450" y="1017925"/>
            <a:ext cx="79911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Learning shouldn't stop when the workshop ends...</a:t>
            </a:r>
            <a:endParaRPr b="1" sz="3000">
              <a:solidFill>
                <a:srgbClr val="FFFFFF"/>
              </a:solidFill>
              <a:latin typeface="Open Sans"/>
              <a:ea typeface="Open Sans"/>
              <a:cs typeface="Open Sans"/>
              <a:sym typeface="Open Sans"/>
            </a:endParaRPr>
          </a:p>
        </p:txBody>
      </p:sp>
      <p:pic>
        <p:nvPicPr>
          <p:cNvPr id="1044" name="Google Shape;1044;p124"/>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48" name="Shape 1048"/>
        <p:cNvGrpSpPr/>
        <p:nvPr/>
      </p:nvGrpSpPr>
      <p:grpSpPr>
        <a:xfrm>
          <a:off x="0" y="0"/>
          <a:ext cx="0" cy="0"/>
          <a:chOff x="0" y="0"/>
          <a:chExt cx="0" cy="0"/>
        </a:xfrm>
      </p:grpSpPr>
      <p:sp>
        <p:nvSpPr>
          <p:cNvPr id="1049" name="Google Shape;1049;p125"/>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pic>
        <p:nvPicPr>
          <p:cNvPr id="1050" name="Google Shape;1050;p125"/>
          <p:cNvPicPr preferRelativeResize="0"/>
          <p:nvPr/>
        </p:nvPicPr>
        <p:blipFill>
          <a:blip r:embed="rId3">
            <a:alphaModFix/>
          </a:blip>
          <a:stretch>
            <a:fillRect/>
          </a:stretch>
        </p:blipFill>
        <p:spPr>
          <a:xfrm>
            <a:off x="3332014" y="5344625"/>
            <a:ext cx="2479975" cy="67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6"/>
          <p:cNvSpPr txBox="1"/>
          <p:nvPr/>
        </p:nvSpPr>
        <p:spPr>
          <a:xfrm>
            <a:off x="817350" y="2587800"/>
            <a:ext cx="7509300" cy="16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We're all going to collaborate on a project together. </a:t>
            </a:r>
            <a:br>
              <a:rPr b="1" lang="en" sz="2800">
                <a:solidFill>
                  <a:schemeClr val="lt1"/>
                </a:solidFill>
                <a:latin typeface="Open Sans"/>
                <a:ea typeface="Open Sans"/>
                <a:cs typeface="Open Sans"/>
                <a:sym typeface="Open Sans"/>
              </a:rPr>
            </a:b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How? </a:t>
            </a:r>
            <a:br>
              <a:rPr b="1" lang="en" sz="2800">
                <a:solidFill>
                  <a:schemeClr val="lt1"/>
                </a:solidFill>
                <a:latin typeface="Open Sans"/>
                <a:ea typeface="Open Sans"/>
                <a:cs typeface="Open Sans"/>
                <a:sym typeface="Open Sans"/>
              </a:rPr>
            </a:b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Version control! </a:t>
            </a:r>
            <a:endParaRPr b="1" sz="2800">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